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382500" y="4381500"/>
            <a:ext cx="8382000" cy="8382000"/>
          </a:xfrm>
          <a:prstGeom prst="rect">
            <a:avLst/>
          </a:prstGeom>
          <a:solidFill>
            <a:srgbClr val="E5A23B">
              <a:alpha val="3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5" name="Text 3"/>
          <p:cNvSpPr/>
          <p:nvPr/>
        </p:nvSpPr>
        <p:spPr>
          <a:xfrm>
            <a:off x="838200" y="457200"/>
            <a:ext cx="4525362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 / HENGRONG INDUSTRIAL</a:t>
            </a:r>
            <a:endParaRPr lang="en-US" sz="1125" dirty="0"/>
          </a:p>
        </p:txBody>
      </p:sp>
      <p:sp>
        <p:nvSpPr>
          <p:cNvPr id="6" name="Text 4"/>
          <p:cNvSpPr/>
          <p:nvPr/>
        </p:nvSpPr>
        <p:spPr>
          <a:xfrm>
            <a:off x="5574655" y="481012"/>
            <a:ext cx="268599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EMC · SUBMERGED ARC FURNACE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13972729" y="481012"/>
            <a:ext cx="3581384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PROPOSAL № 001 / 2026 · CONFIDENTIAL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838200" y="1685925"/>
            <a:ext cx="1422558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合同能源管理 · 零投入 · 节能分成</a:t>
            </a:r>
            <a:endParaRPr lang="en-US" sz="975" dirty="0"/>
          </a:p>
        </p:txBody>
      </p:sp>
      <p:sp>
        <p:nvSpPr>
          <p:cNvPr id="9" name="Text 7"/>
          <p:cNvSpPr/>
          <p:nvPr/>
        </p:nvSpPr>
        <p:spPr>
          <a:xfrm>
            <a:off x="838200" y="2128838"/>
            <a:ext cx="14225588" cy="2188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7800" b="1" spc="-3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 </a:t>
            </a:r>
            <a:pPr algn="l" indent="0" marL="0">
              <a:lnSpc>
                <a:spcPct val="104000"/>
              </a:lnSpc>
              <a:buNone/>
            </a:pPr>
            <a:r>
              <a:rPr lang="en-US" sz="7800" i="1" spc="-39" kern="0" dirty="0">
                <a:solidFill>
                  <a:srgbClr val="C44A1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AI </a:t>
            </a:r>
            <a:pPr algn="l" indent="0" marL="0">
              <a:lnSpc>
                <a:spcPct val="104000"/>
              </a:lnSpc>
              <a:buNone/>
            </a:pPr>
            <a:r>
              <a:rPr lang="en-US" sz="7800" b="1" spc="-3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能效托管 与合同能源 管理 合作方案</a:t>
            </a:r>
            <a:endParaRPr lang="en-US" sz="7800" dirty="0"/>
          </a:p>
        </p:txBody>
      </p:sp>
      <p:sp>
        <p:nvSpPr>
          <p:cNvPr id="10" name="Text 8"/>
          <p:cNvSpPr/>
          <p:nvPr/>
        </p:nvSpPr>
        <p:spPr>
          <a:xfrm>
            <a:off x="838200" y="5003602"/>
            <a:ext cx="4155926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D8CDB6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企业前期零投入｜为每台炉打造 </a:t>
            </a:r>
            <a:pPr algn="l" indent="0" marL="0">
              <a:lnSpc>
                <a:spcPct val="150000"/>
              </a:lnSpc>
              <a:buNone/>
            </a:pPr>
            <a:r>
              <a:rPr lang="en-US" sz="1650" b="1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炉长分身 </a:t>
            </a:r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D8CDB6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｜ 持续优化单位电耗｜以经验证节能收益分享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13161987" y="4849341"/>
            <a:ext cx="1161157" cy="933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400" i="1" dirty="0">
                <a:solidFill>
                  <a:srgbClr val="C44A1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EMC</a:t>
            </a:r>
            <a:endParaRPr lang="en-US" sz="5400" dirty="0"/>
          </a:p>
        </p:txBody>
      </p:sp>
      <p:sp>
        <p:nvSpPr>
          <p:cNvPr id="12" name="Text 10"/>
          <p:cNvSpPr/>
          <p:nvPr/>
        </p:nvSpPr>
        <p:spPr>
          <a:xfrm>
            <a:off x="13161987" y="5704656"/>
            <a:ext cx="1563663" cy="1752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spc="384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能源 管理 合约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838200" y="92773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4" name="Text 12"/>
          <p:cNvSpPr/>
          <p:nvPr/>
        </p:nvSpPr>
        <p:spPr>
          <a:xfrm>
            <a:off x="838200" y="9420225"/>
            <a:ext cx="1700733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SUBJECT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838200" y="9629775"/>
            <a:ext cx="1700733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矿热炉 · EMC 能效托管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2996133" y="9420225"/>
            <a:ext cx="1316013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PREPARED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996133" y="9629775"/>
            <a:ext cx="1316013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恒熔工业 AI 团队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4769346" y="9420225"/>
            <a:ext cx="680963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DATE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769346" y="9629775"/>
            <a:ext cx="680963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May 2026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16652304" y="9705975"/>
            <a:ext cx="87369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01 / 18</a:t>
            </a:r>
            <a:endParaRPr lang="en-US" sz="9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047006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IX. 安全边界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10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安全 · SAFETY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先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辅助决策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，再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逐步优化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 不绕过原有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安全联锁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3524548"/>
            <a:ext cx="17109948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06 — 智能化演进阶梯 / 当前合作位 </a:t>
            </a:r>
            <a:pPr algn="l" indent="0" marL="0">
              <a:buNone/>
            </a:pPr>
            <a:r>
              <a:rPr lang="en-US" sz="900" spc="16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L3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838200" y="8636571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0" name="Shape 8"/>
          <p:cNvSpPr/>
          <p:nvPr/>
        </p:nvSpPr>
        <p:spPr>
          <a:xfrm>
            <a:off x="838200" y="6199212"/>
            <a:ext cx="3139380" cy="771525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11" name="Shape 9"/>
          <p:cNvSpPr/>
          <p:nvPr/>
        </p:nvSpPr>
        <p:spPr>
          <a:xfrm>
            <a:off x="838200" y="6199212"/>
            <a:ext cx="313938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2" name="Shape 10"/>
          <p:cNvSpPr/>
          <p:nvPr/>
        </p:nvSpPr>
        <p:spPr>
          <a:xfrm>
            <a:off x="838200" y="6199212"/>
            <a:ext cx="9525" cy="771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3" name="Shape 11"/>
          <p:cNvSpPr/>
          <p:nvPr/>
        </p:nvSpPr>
        <p:spPr>
          <a:xfrm>
            <a:off x="3968055" y="6199212"/>
            <a:ext cx="9525" cy="771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4" name="Shape 12"/>
          <p:cNvSpPr/>
          <p:nvPr/>
        </p:nvSpPr>
        <p:spPr>
          <a:xfrm>
            <a:off x="838200" y="6970737"/>
            <a:ext cx="3139380" cy="190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5" name="Text 13"/>
          <p:cNvSpPr/>
          <p:nvPr/>
        </p:nvSpPr>
        <p:spPr>
          <a:xfrm>
            <a:off x="876300" y="7161237"/>
            <a:ext cx="3155076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L1</a:t>
            </a:r>
            <a:endParaRPr lang="en-US" sz="3150" dirty="0"/>
          </a:p>
        </p:txBody>
      </p:sp>
      <p:sp>
        <p:nvSpPr>
          <p:cNvPr id="16" name="Text 14"/>
          <p:cNvSpPr/>
          <p:nvPr/>
        </p:nvSpPr>
        <p:spPr>
          <a:xfrm>
            <a:off x="876300" y="7637487"/>
            <a:ext cx="3155076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数据采集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876300" y="7980387"/>
            <a:ext cx="3155076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SENSING</a:t>
            </a:r>
            <a:endParaRPr lang="en-US" sz="825" dirty="0"/>
          </a:p>
        </p:txBody>
      </p:sp>
      <p:sp>
        <p:nvSpPr>
          <p:cNvPr id="18" name="Text 16"/>
          <p:cNvSpPr/>
          <p:nvPr/>
        </p:nvSpPr>
        <p:spPr>
          <a:xfrm>
            <a:off x="876300" y="8232800"/>
            <a:ext cx="3155076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接入电参、视频、声音、振动、原料、产量、质量。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206180" y="5834360"/>
            <a:ext cx="3139455" cy="1343025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20" name="Shape 18"/>
          <p:cNvSpPr/>
          <p:nvPr/>
        </p:nvSpPr>
        <p:spPr>
          <a:xfrm>
            <a:off x="4206180" y="5834360"/>
            <a:ext cx="3139455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1" name="Shape 19"/>
          <p:cNvSpPr/>
          <p:nvPr/>
        </p:nvSpPr>
        <p:spPr>
          <a:xfrm>
            <a:off x="4206180" y="5834360"/>
            <a:ext cx="9525" cy="13430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2" name="Shape 20"/>
          <p:cNvSpPr/>
          <p:nvPr/>
        </p:nvSpPr>
        <p:spPr>
          <a:xfrm>
            <a:off x="7336110" y="5834360"/>
            <a:ext cx="9525" cy="13430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3" name="Shape 21"/>
          <p:cNvSpPr/>
          <p:nvPr/>
        </p:nvSpPr>
        <p:spPr>
          <a:xfrm>
            <a:off x="4206180" y="7177385"/>
            <a:ext cx="3139455" cy="190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4" name="Text 22"/>
          <p:cNvSpPr/>
          <p:nvPr/>
        </p:nvSpPr>
        <p:spPr>
          <a:xfrm>
            <a:off x="4244280" y="7367885"/>
            <a:ext cx="3155153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L2</a:t>
            </a:r>
            <a:endParaRPr lang="en-US" sz="3150" dirty="0"/>
          </a:p>
        </p:txBody>
      </p:sp>
      <p:sp>
        <p:nvSpPr>
          <p:cNvPr id="25" name="Text 23"/>
          <p:cNvSpPr/>
          <p:nvPr/>
        </p:nvSpPr>
        <p:spPr>
          <a:xfrm>
            <a:off x="4244280" y="7844135"/>
            <a:ext cx="3155153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炉况识别</a:t>
            </a:r>
            <a:endParaRPr lang="en-US" sz="1650" dirty="0"/>
          </a:p>
        </p:txBody>
      </p:sp>
      <p:sp>
        <p:nvSpPr>
          <p:cNvPr id="26" name="Text 24"/>
          <p:cNvSpPr/>
          <p:nvPr/>
        </p:nvSpPr>
        <p:spPr>
          <a:xfrm>
            <a:off x="4244280" y="8187035"/>
            <a:ext cx="315515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DIAGNOSIS</a:t>
            </a:r>
            <a:endParaRPr lang="en-US" sz="825" dirty="0"/>
          </a:p>
        </p:txBody>
      </p:sp>
      <p:sp>
        <p:nvSpPr>
          <p:cNvPr id="27" name="Text 25"/>
          <p:cNvSpPr/>
          <p:nvPr/>
        </p:nvSpPr>
        <p:spPr>
          <a:xfrm>
            <a:off x="4244280" y="8439448"/>
            <a:ext cx="3155153" cy="2447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识别正常 / 异常 / 临界 / 复合工况。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7574235" y="4960962"/>
            <a:ext cx="3139455" cy="200977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29" name="Shape 27"/>
          <p:cNvSpPr/>
          <p:nvPr/>
        </p:nvSpPr>
        <p:spPr>
          <a:xfrm>
            <a:off x="7574235" y="4960962"/>
            <a:ext cx="3139455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0" name="Shape 28"/>
          <p:cNvSpPr/>
          <p:nvPr/>
        </p:nvSpPr>
        <p:spPr>
          <a:xfrm>
            <a:off x="7574235" y="4960962"/>
            <a:ext cx="9525" cy="200977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1" name="Shape 29"/>
          <p:cNvSpPr/>
          <p:nvPr/>
        </p:nvSpPr>
        <p:spPr>
          <a:xfrm>
            <a:off x="10704165" y="4960962"/>
            <a:ext cx="9525" cy="200977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2" name="Shape 30"/>
          <p:cNvSpPr/>
          <p:nvPr/>
        </p:nvSpPr>
        <p:spPr>
          <a:xfrm>
            <a:off x="7574235" y="6970737"/>
            <a:ext cx="3139455" cy="19050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3" name="Text 31"/>
          <p:cNvSpPr/>
          <p:nvPr/>
        </p:nvSpPr>
        <p:spPr>
          <a:xfrm>
            <a:off x="7612335" y="7161237"/>
            <a:ext cx="3155153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L3</a:t>
            </a:r>
            <a:endParaRPr lang="en-US" sz="3150" dirty="0"/>
          </a:p>
        </p:txBody>
      </p:sp>
      <p:sp>
        <p:nvSpPr>
          <p:cNvPr id="34" name="Text 32"/>
          <p:cNvSpPr/>
          <p:nvPr/>
        </p:nvSpPr>
        <p:spPr>
          <a:xfrm>
            <a:off x="7612335" y="7637487"/>
            <a:ext cx="3155153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操作建议</a:t>
            </a:r>
            <a:endParaRPr lang="en-US" sz="1650" dirty="0"/>
          </a:p>
        </p:txBody>
      </p:sp>
      <p:sp>
        <p:nvSpPr>
          <p:cNvPr id="35" name="Text 33"/>
          <p:cNvSpPr/>
          <p:nvPr/>
        </p:nvSpPr>
        <p:spPr>
          <a:xfrm>
            <a:off x="7612335" y="7980387"/>
            <a:ext cx="315515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ADVICE</a:t>
            </a:r>
            <a:endParaRPr lang="en-US" sz="825" dirty="0"/>
          </a:p>
        </p:txBody>
      </p:sp>
      <p:sp>
        <p:nvSpPr>
          <p:cNvPr id="36" name="Text 34"/>
          <p:cNvSpPr/>
          <p:nvPr/>
        </p:nvSpPr>
        <p:spPr>
          <a:xfrm>
            <a:off x="7612335" y="8232800"/>
            <a:ext cx="3155153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系统给出升 / 降 / 保持建议，炉长确认执行。 </a:t>
            </a:r>
            <a:pPr algn="l" indent="0" marL="0">
              <a:lnSpc>
                <a:spcPct val="155000"/>
              </a:lnSpc>
              <a:buNone/>
            </a:pPr>
            <a:r>
              <a:rPr lang="en-US" sz="825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CURRENT SCOPE</a:t>
            </a:r>
            <a:endParaRPr lang="en-US" sz="1050" dirty="0"/>
          </a:p>
        </p:txBody>
      </p:sp>
      <p:sp>
        <p:nvSpPr>
          <p:cNvPr id="37" name="Shape 35"/>
          <p:cNvSpPr/>
          <p:nvPr/>
        </p:nvSpPr>
        <p:spPr>
          <a:xfrm>
            <a:off x="10942290" y="4500860"/>
            <a:ext cx="3139455" cy="2676525"/>
          </a:xfrm>
          <a:prstGeom prst="rect">
            <a:avLst/>
          </a:prstGeom>
          <a:solidFill>
            <a:srgbClr val="F1ECE0">
              <a:alpha val="6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10942290" y="4500860"/>
            <a:ext cx="3139455" cy="952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10942290" y="4500860"/>
            <a:ext cx="9525" cy="267652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14072220" y="4500860"/>
            <a:ext cx="9525" cy="267652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10942290" y="7177385"/>
            <a:ext cx="3139455" cy="19050"/>
          </a:xfrm>
          <a:prstGeom prst="rect">
            <a:avLst/>
          </a:prstGeom>
          <a:solidFill>
            <a:srgbClr val="837A66">
              <a:alpha val="7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10980390" y="7367885"/>
            <a:ext cx="3155153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L4</a:t>
            </a:r>
            <a:endParaRPr lang="en-US" sz="3150" dirty="0"/>
          </a:p>
        </p:txBody>
      </p:sp>
      <p:sp>
        <p:nvSpPr>
          <p:cNvPr id="43" name="Text 41"/>
          <p:cNvSpPr/>
          <p:nvPr/>
        </p:nvSpPr>
        <p:spPr>
          <a:xfrm>
            <a:off x="10980390" y="7844135"/>
            <a:ext cx="3155153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人工确认执行</a:t>
            </a:r>
            <a:endParaRPr lang="en-US" sz="1650" dirty="0"/>
          </a:p>
        </p:txBody>
      </p:sp>
      <p:sp>
        <p:nvSpPr>
          <p:cNvPr id="44" name="Text 42"/>
          <p:cNvSpPr/>
          <p:nvPr/>
        </p:nvSpPr>
        <p:spPr>
          <a:xfrm>
            <a:off x="10980390" y="8187035"/>
            <a:ext cx="315515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HUMAN-CONFIRMED</a:t>
            </a:r>
            <a:endParaRPr lang="en-US" sz="825" dirty="0"/>
          </a:p>
        </p:txBody>
      </p:sp>
      <p:sp>
        <p:nvSpPr>
          <p:cNvPr id="45" name="Text 43"/>
          <p:cNvSpPr/>
          <p:nvPr/>
        </p:nvSpPr>
        <p:spPr>
          <a:xfrm>
            <a:off x="10980390" y="8439448"/>
            <a:ext cx="3155153" cy="2447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建议直接联动 DCS，操作员一键确认。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14310345" y="3834110"/>
            <a:ext cx="3139455" cy="3343275"/>
          </a:xfrm>
          <a:prstGeom prst="rect">
            <a:avLst/>
          </a:prstGeom>
          <a:solidFill>
            <a:srgbClr val="F1ECE0">
              <a:alpha val="60000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14310345" y="3834110"/>
            <a:ext cx="3139455" cy="952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14310345" y="3834110"/>
            <a:ext cx="9525" cy="334327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17440275" y="3834110"/>
            <a:ext cx="9525" cy="3343275"/>
          </a:xfrm>
          <a:prstGeom prst="rect">
            <a:avLst/>
          </a:prstGeom>
          <a:solidFill>
            <a:srgbClr val="C9C0AC">
              <a:alpha val="6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14310345" y="7177385"/>
            <a:ext cx="3139455" cy="19050"/>
          </a:xfrm>
          <a:prstGeom prst="rect">
            <a:avLst/>
          </a:prstGeom>
          <a:solidFill>
            <a:srgbClr val="837A66">
              <a:alpha val="7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14348445" y="7367885"/>
            <a:ext cx="3155153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L5</a:t>
            </a:r>
            <a:endParaRPr lang="en-US" sz="3150" dirty="0"/>
          </a:p>
        </p:txBody>
      </p:sp>
      <p:sp>
        <p:nvSpPr>
          <p:cNvPr id="52" name="Text 50"/>
          <p:cNvSpPr/>
          <p:nvPr/>
        </p:nvSpPr>
        <p:spPr>
          <a:xfrm>
            <a:off x="14348445" y="7844135"/>
            <a:ext cx="3155153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安全边界内自动优化</a:t>
            </a:r>
            <a:endParaRPr lang="en-US" sz="1650" dirty="0"/>
          </a:p>
        </p:txBody>
      </p:sp>
      <p:sp>
        <p:nvSpPr>
          <p:cNvPr id="53" name="Text 51"/>
          <p:cNvSpPr/>
          <p:nvPr/>
        </p:nvSpPr>
        <p:spPr>
          <a:xfrm>
            <a:off x="14348445" y="8187035"/>
            <a:ext cx="315515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BOUNDED AUTO</a:t>
            </a:r>
            <a:endParaRPr lang="en-US" sz="825" dirty="0"/>
          </a:p>
        </p:txBody>
      </p:sp>
      <p:sp>
        <p:nvSpPr>
          <p:cNvPr id="54" name="Text 52"/>
          <p:cNvSpPr/>
          <p:nvPr/>
        </p:nvSpPr>
        <p:spPr>
          <a:xfrm>
            <a:off x="14348445" y="8439448"/>
            <a:ext cx="3155153" cy="2447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在严格约束下自动微调，关键动作仍需人确认。</a:t>
            </a:r>
            <a:endParaRPr lang="en-US" sz="1050" dirty="0"/>
          </a:p>
        </p:txBody>
      </p:sp>
      <p:sp>
        <p:nvSpPr>
          <p:cNvPr id="55" name="Text 53"/>
          <p:cNvSpPr/>
          <p:nvPr/>
        </p:nvSpPr>
        <p:spPr>
          <a:xfrm>
            <a:off x="838200" y="8874696"/>
            <a:ext cx="10791825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初期合作严格限定在 </a:t>
            </a:r>
            <a:pPr algn="l" indent="0" marL="0">
              <a:lnSpc>
                <a:spcPct val="170000"/>
              </a:lnSpc>
              <a:buNone/>
            </a:pPr>
            <a:r>
              <a:rPr lang="en-US" sz="1125" b="1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L3 辅助决策</a:t>
            </a:r>
            <a:pPr algn="l" indent="0" marL="0">
              <a:lnSpc>
                <a:spcPct val="17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：系统不直接接管 PLC / DCS，不绕过原有安全联锁； L4 / L5 为远期演进路径，需在数据充分积累与现场共识达成后另行启动。</a:t>
            </a:r>
            <a:endParaRPr lang="en-US" sz="1125" dirty="0"/>
          </a:p>
        </p:txBody>
      </p:sp>
      <p:sp>
        <p:nvSpPr>
          <p:cNvPr id="56" name="Shape 54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7" name="Text 55"/>
          <p:cNvSpPr/>
          <p:nvPr/>
        </p:nvSpPr>
        <p:spPr>
          <a:xfrm>
            <a:off x="838200" y="9710738"/>
            <a:ext cx="147072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IX 安全 · SAFETY</a:t>
            </a:r>
            <a:endParaRPr lang="en-US" sz="900" dirty="0"/>
          </a:p>
        </p:txBody>
      </p:sp>
      <p:sp>
        <p:nvSpPr>
          <p:cNvPr id="58" name="Text 56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950416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X. 合作模式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11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400175"/>
            <a:ext cx="943135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合作 · EMC MODEL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785938"/>
            <a:ext cx="9431350" cy="1691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企业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前期零投入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我们投资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系统建设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 节能后，双方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分享收益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Shape 6"/>
          <p:cNvSpPr/>
          <p:nvPr/>
        </p:nvSpPr>
        <p:spPr>
          <a:xfrm>
            <a:off x="838200" y="3972669"/>
            <a:ext cx="1054671" cy="290513"/>
          </a:xfrm>
          <a:prstGeom prst="roundRect">
            <a:avLst>
              <a:gd name="adj" fmla="val 6557"/>
            </a:avLst>
          </a:prstGeom>
          <a:solidFill>
            <a:srgbClr val="181410"/>
          </a:solidFill>
          <a:ln w="9525">
            <a:solidFill>
              <a:srgbClr val="18141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2025" y="4039344"/>
            <a:ext cx="88322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F1ECE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乙方 · 恒熔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04850" y="4396532"/>
            <a:ext cx="4597375" cy="27765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设备投入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系统建设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模型训练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持续运维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节能分析与月度报告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5607025" y="3972669"/>
            <a:ext cx="1054671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730850" y="4039344"/>
            <a:ext cx="88322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甲方 · 企业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473675" y="4396532"/>
            <a:ext cx="4597375" cy="27765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提供现场条件与数据接口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配合采集设备安装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保证系统正常运行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安排炉长参与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不无故停用系统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10909250" y="1400175"/>
            <a:ext cx="6540475" cy="4144268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5" name="Text 13"/>
          <p:cNvSpPr/>
          <p:nvPr/>
        </p:nvSpPr>
        <p:spPr>
          <a:xfrm>
            <a:off x="11328350" y="1857375"/>
            <a:ext cx="5873343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合作核心 · CORE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11328350" y="2090738"/>
            <a:ext cx="5873343" cy="1981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85000"/>
              </a:lnSpc>
              <a:buNone/>
            </a:pPr>
            <a:r>
              <a:rPr lang="en-US" sz="180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</a:t>
            </a:r>
            <a:endParaRPr lang="en-US" sz="18000" dirty="0"/>
          </a:p>
        </p:txBody>
      </p:sp>
      <p:sp>
        <p:nvSpPr>
          <p:cNvPr id="17" name="Text 15"/>
          <p:cNvSpPr/>
          <p:nvPr/>
        </p:nvSpPr>
        <p:spPr>
          <a:xfrm>
            <a:off x="11328350" y="4033837"/>
            <a:ext cx="5873343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企业前期投入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11328350" y="4624388"/>
            <a:ext cx="5873343" cy="3295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合同期内乙方投资全部系统建设与运维；甲方仅需提供现场条件与数据。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10909250" y="5849243"/>
            <a:ext cx="6540475" cy="1566863"/>
          </a:xfrm>
          <a:prstGeom prst="rect">
            <a:avLst/>
          </a:prstGeom>
          <a:solidFill>
            <a:srgbClr val="E6DECD"/>
          </a:solidFill>
          <a:ln w="9525">
            <a:solidFill>
              <a:srgbClr val="C9C0A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1261675" y="6163568"/>
            <a:ext cx="601069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合作期满 · POST-CONTRACT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1261675" y="6415980"/>
            <a:ext cx="6010694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企业长期享受 全部节能收益</a:t>
            </a:r>
            <a:endParaRPr lang="en-US" sz="2250" dirty="0"/>
          </a:p>
        </p:txBody>
      </p:sp>
      <p:sp>
        <p:nvSpPr>
          <p:cNvPr id="22" name="Shape 20"/>
          <p:cNvSpPr/>
          <p:nvPr/>
        </p:nvSpPr>
        <p:spPr>
          <a:xfrm>
            <a:off x="838200" y="8753475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3" name="Shape 21"/>
          <p:cNvSpPr/>
          <p:nvPr/>
        </p:nvSpPr>
        <p:spPr>
          <a:xfrm>
            <a:off x="4150965" y="8763000"/>
            <a:ext cx="9525" cy="723900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4" name="Text 22"/>
          <p:cNvSpPr/>
          <p:nvPr/>
        </p:nvSpPr>
        <p:spPr>
          <a:xfrm>
            <a:off x="1066800" y="8972550"/>
            <a:ext cx="23075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i.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1354708" y="9005888"/>
            <a:ext cx="83820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乙方投资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7473255" y="8763000"/>
            <a:ext cx="9525" cy="723900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7" name="Text 25"/>
          <p:cNvSpPr/>
          <p:nvPr/>
        </p:nvSpPr>
        <p:spPr>
          <a:xfrm>
            <a:off x="4389090" y="8972550"/>
            <a:ext cx="318567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ii.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4764807" y="9005888"/>
            <a:ext cx="83820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系统运行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10795620" y="8763000"/>
            <a:ext cx="9525" cy="723900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0" name="Text 28"/>
          <p:cNvSpPr/>
          <p:nvPr/>
        </p:nvSpPr>
        <p:spPr>
          <a:xfrm>
            <a:off x="7711380" y="8972550"/>
            <a:ext cx="40630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iii.</a:t>
            </a:r>
            <a:endParaRPr lang="en-US" sz="2400" dirty="0"/>
          </a:p>
        </p:txBody>
      </p:sp>
      <p:sp>
        <p:nvSpPr>
          <p:cNvPr id="31" name="Text 29"/>
          <p:cNvSpPr/>
          <p:nvPr/>
        </p:nvSpPr>
        <p:spPr>
          <a:xfrm>
            <a:off x="8174831" y="9005888"/>
            <a:ext cx="83820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产生节能</a:t>
            </a:r>
            <a:endParaRPr lang="en-US" sz="1500" dirty="0"/>
          </a:p>
        </p:txBody>
      </p:sp>
      <p:sp>
        <p:nvSpPr>
          <p:cNvPr id="32" name="Shape 30"/>
          <p:cNvSpPr/>
          <p:nvPr/>
        </p:nvSpPr>
        <p:spPr>
          <a:xfrm>
            <a:off x="14117910" y="8763000"/>
            <a:ext cx="9525" cy="723900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3" name="Text 31"/>
          <p:cNvSpPr/>
          <p:nvPr/>
        </p:nvSpPr>
        <p:spPr>
          <a:xfrm>
            <a:off x="11033745" y="8972550"/>
            <a:ext cx="35636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iv.</a:t>
            </a:r>
            <a:endParaRPr lang="en-US" sz="2400" dirty="0"/>
          </a:p>
        </p:txBody>
      </p:sp>
      <p:sp>
        <p:nvSpPr>
          <p:cNvPr id="34" name="Text 32"/>
          <p:cNvSpPr/>
          <p:nvPr/>
        </p:nvSpPr>
        <p:spPr>
          <a:xfrm>
            <a:off x="11447264" y="9005888"/>
            <a:ext cx="83820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双方分成</a:t>
            </a:r>
            <a:endParaRPr lang="en-US" sz="1500" dirty="0"/>
          </a:p>
        </p:txBody>
      </p:sp>
      <p:sp>
        <p:nvSpPr>
          <p:cNvPr id="35" name="Shape 33"/>
          <p:cNvSpPr/>
          <p:nvPr/>
        </p:nvSpPr>
        <p:spPr>
          <a:xfrm>
            <a:off x="14127435" y="8763000"/>
            <a:ext cx="3322290" cy="723900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6" name="Text 34"/>
          <p:cNvSpPr/>
          <p:nvPr/>
        </p:nvSpPr>
        <p:spPr>
          <a:xfrm>
            <a:off x="14356035" y="8972550"/>
            <a:ext cx="26856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v.</a:t>
            </a:r>
            <a:endParaRPr lang="en-US" sz="2400" dirty="0"/>
          </a:p>
        </p:txBody>
      </p:sp>
      <p:sp>
        <p:nvSpPr>
          <p:cNvPr id="37" name="Text 35"/>
          <p:cNvSpPr/>
          <p:nvPr/>
        </p:nvSpPr>
        <p:spPr>
          <a:xfrm>
            <a:off x="14681746" y="9005888"/>
            <a:ext cx="1886099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期满 — 企业收益扩大</a:t>
            </a:r>
            <a:endParaRPr lang="en-US" sz="1500" dirty="0"/>
          </a:p>
        </p:txBody>
      </p:sp>
      <p:sp>
        <p:nvSpPr>
          <p:cNvPr id="38" name="Shape 36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9" name="Text 37"/>
          <p:cNvSpPr/>
          <p:nvPr/>
        </p:nvSpPr>
        <p:spPr>
          <a:xfrm>
            <a:off x="838200" y="9710738"/>
            <a:ext cx="1123206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 合作 · EMC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33923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XI. 项目实施阶段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12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实施 · ROLLOUT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先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学习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，再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辅助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； 先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验证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，再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分享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3981748"/>
            <a:ext cx="146045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M1</a:t>
            </a:r>
            <a:endParaRPr lang="en-US" sz="825" dirty="0"/>
          </a:p>
        </p:txBody>
      </p:sp>
      <p:sp>
        <p:nvSpPr>
          <p:cNvPr id="9" name="Text 7"/>
          <p:cNvSpPr/>
          <p:nvPr/>
        </p:nvSpPr>
        <p:spPr>
          <a:xfrm>
            <a:off x="2222450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M2</a:t>
            </a:r>
            <a:endParaRPr lang="en-US" sz="825" dirty="0"/>
          </a:p>
        </p:txBody>
      </p:sp>
      <p:sp>
        <p:nvSpPr>
          <p:cNvPr id="10" name="Text 8"/>
          <p:cNvSpPr/>
          <p:nvPr/>
        </p:nvSpPr>
        <p:spPr>
          <a:xfrm>
            <a:off x="3606775" y="3981748"/>
            <a:ext cx="146045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M3</a:t>
            </a:r>
            <a:endParaRPr lang="en-US" sz="825" dirty="0"/>
          </a:p>
        </p:txBody>
      </p:sp>
      <p:sp>
        <p:nvSpPr>
          <p:cNvPr id="11" name="Text 9"/>
          <p:cNvSpPr/>
          <p:nvPr/>
        </p:nvSpPr>
        <p:spPr>
          <a:xfrm>
            <a:off x="4991026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M4</a:t>
            </a:r>
            <a:endParaRPr lang="en-US" sz="825" dirty="0"/>
          </a:p>
        </p:txBody>
      </p:sp>
      <p:sp>
        <p:nvSpPr>
          <p:cNvPr id="12" name="Text 10"/>
          <p:cNvSpPr/>
          <p:nvPr/>
        </p:nvSpPr>
        <p:spPr>
          <a:xfrm>
            <a:off x="6375350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M5</a:t>
            </a:r>
            <a:endParaRPr lang="en-US" sz="825" dirty="0"/>
          </a:p>
        </p:txBody>
      </p:sp>
      <p:sp>
        <p:nvSpPr>
          <p:cNvPr id="13" name="Text 11"/>
          <p:cNvSpPr/>
          <p:nvPr/>
        </p:nvSpPr>
        <p:spPr>
          <a:xfrm>
            <a:off x="7759675" y="3981748"/>
            <a:ext cx="146045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M6</a:t>
            </a:r>
            <a:endParaRPr lang="en-US" sz="825" dirty="0"/>
          </a:p>
        </p:txBody>
      </p:sp>
      <p:sp>
        <p:nvSpPr>
          <p:cNvPr id="14" name="Text 12"/>
          <p:cNvSpPr/>
          <p:nvPr/>
        </p:nvSpPr>
        <p:spPr>
          <a:xfrm>
            <a:off x="9143926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M7</a:t>
            </a:r>
            <a:endParaRPr lang="en-US" sz="825" dirty="0"/>
          </a:p>
        </p:txBody>
      </p:sp>
      <p:sp>
        <p:nvSpPr>
          <p:cNvPr id="15" name="Text 13"/>
          <p:cNvSpPr/>
          <p:nvPr/>
        </p:nvSpPr>
        <p:spPr>
          <a:xfrm>
            <a:off x="10528250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M8</a:t>
            </a:r>
            <a:endParaRPr lang="en-US" sz="825" dirty="0"/>
          </a:p>
        </p:txBody>
      </p:sp>
      <p:sp>
        <p:nvSpPr>
          <p:cNvPr id="16" name="Text 14"/>
          <p:cNvSpPr/>
          <p:nvPr/>
        </p:nvSpPr>
        <p:spPr>
          <a:xfrm>
            <a:off x="11912575" y="3981748"/>
            <a:ext cx="146045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M9</a:t>
            </a:r>
            <a:endParaRPr lang="en-US" sz="825" dirty="0"/>
          </a:p>
        </p:txBody>
      </p:sp>
      <p:sp>
        <p:nvSpPr>
          <p:cNvPr id="17" name="Text 15"/>
          <p:cNvSpPr/>
          <p:nvPr/>
        </p:nvSpPr>
        <p:spPr>
          <a:xfrm>
            <a:off x="13296826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M10</a:t>
            </a:r>
            <a:endParaRPr lang="en-US" sz="825" dirty="0"/>
          </a:p>
        </p:txBody>
      </p:sp>
      <p:sp>
        <p:nvSpPr>
          <p:cNvPr id="18" name="Text 16"/>
          <p:cNvSpPr/>
          <p:nvPr/>
        </p:nvSpPr>
        <p:spPr>
          <a:xfrm>
            <a:off x="14681150" y="3981748"/>
            <a:ext cx="146052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M11</a:t>
            </a:r>
            <a:endParaRPr lang="en-US" sz="825" dirty="0"/>
          </a:p>
        </p:txBody>
      </p:sp>
      <p:sp>
        <p:nvSpPr>
          <p:cNvPr id="19" name="Text 17"/>
          <p:cNvSpPr/>
          <p:nvPr/>
        </p:nvSpPr>
        <p:spPr>
          <a:xfrm>
            <a:off x="16065475" y="3981748"/>
            <a:ext cx="146045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49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M12+</a:t>
            </a:r>
            <a:endParaRPr lang="en-US" sz="825" dirty="0"/>
          </a:p>
        </p:txBody>
      </p:sp>
      <p:sp>
        <p:nvSpPr>
          <p:cNvPr id="20" name="Shape 18"/>
          <p:cNvSpPr/>
          <p:nvPr/>
        </p:nvSpPr>
        <p:spPr>
          <a:xfrm>
            <a:off x="838200" y="5596235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1" name="Shape 19"/>
          <p:cNvSpPr/>
          <p:nvPr/>
        </p:nvSpPr>
        <p:spPr>
          <a:xfrm>
            <a:off x="838200" y="4253210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2" name="Shape 20"/>
          <p:cNvSpPr/>
          <p:nvPr/>
        </p:nvSpPr>
        <p:spPr>
          <a:xfrm>
            <a:off x="838200" y="4453235"/>
            <a:ext cx="1383729" cy="57150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3" name="Shape 21"/>
          <p:cNvSpPr/>
          <p:nvPr/>
        </p:nvSpPr>
        <p:spPr>
          <a:xfrm>
            <a:off x="2221929" y="4453235"/>
            <a:ext cx="2767459" cy="571500"/>
          </a:xfrm>
          <a:prstGeom prst="rect">
            <a:avLst/>
          </a:prstGeom>
          <a:solidFill>
            <a:srgbClr val="3D5A45"/>
          </a:solidFill>
          <a:ln/>
        </p:spPr>
      </p:sp>
      <p:sp>
        <p:nvSpPr>
          <p:cNvPr id="24" name="Shape 22"/>
          <p:cNvSpPr/>
          <p:nvPr/>
        </p:nvSpPr>
        <p:spPr>
          <a:xfrm>
            <a:off x="4991100" y="4453235"/>
            <a:ext cx="2767459" cy="571500"/>
          </a:xfrm>
          <a:prstGeom prst="rect">
            <a:avLst/>
          </a:prstGeom>
          <a:solidFill>
            <a:srgbClr val="7C2C0E"/>
          </a:solidFill>
          <a:ln/>
        </p:spPr>
      </p:sp>
      <p:sp>
        <p:nvSpPr>
          <p:cNvPr id="25" name="Shape 23"/>
          <p:cNvSpPr/>
          <p:nvPr/>
        </p:nvSpPr>
        <p:spPr>
          <a:xfrm>
            <a:off x="7758559" y="4453235"/>
            <a:ext cx="2767459" cy="571500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26" name="Shape 24"/>
          <p:cNvSpPr/>
          <p:nvPr/>
        </p:nvSpPr>
        <p:spPr>
          <a:xfrm>
            <a:off x="10527729" y="4453235"/>
            <a:ext cx="1383729" cy="571500"/>
          </a:xfrm>
          <a:prstGeom prst="rect">
            <a:avLst/>
          </a:prstGeom>
          <a:solidFill>
            <a:srgbClr val="5A5142"/>
          </a:solidFill>
          <a:ln/>
        </p:spPr>
      </p:sp>
      <p:sp>
        <p:nvSpPr>
          <p:cNvPr id="27" name="Shape 25"/>
          <p:cNvSpPr/>
          <p:nvPr/>
        </p:nvSpPr>
        <p:spPr>
          <a:xfrm>
            <a:off x="11911459" y="4453235"/>
            <a:ext cx="2767459" cy="571500"/>
          </a:xfrm>
          <a:prstGeom prst="rect">
            <a:avLst/>
          </a:prstGeom>
          <a:solidFill>
            <a:srgbClr val="E5A23B"/>
          </a:solidFill>
          <a:ln/>
        </p:spPr>
      </p:sp>
      <p:sp>
        <p:nvSpPr>
          <p:cNvPr id="28" name="Shape 26"/>
          <p:cNvSpPr/>
          <p:nvPr/>
        </p:nvSpPr>
        <p:spPr>
          <a:xfrm>
            <a:off x="14680629" y="4453235"/>
            <a:ext cx="2767459" cy="571500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29" name="Text 27"/>
          <p:cNvSpPr/>
          <p:nvPr/>
        </p:nvSpPr>
        <p:spPr>
          <a:xfrm>
            <a:off x="838200" y="5872460"/>
            <a:ext cx="1231850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100" dirty="0"/>
          </a:p>
        </p:txBody>
      </p:sp>
      <p:sp>
        <p:nvSpPr>
          <p:cNvPr id="30" name="Text 28"/>
          <p:cNvSpPr/>
          <p:nvPr/>
        </p:nvSpPr>
        <p:spPr>
          <a:xfrm>
            <a:off x="838200" y="6196310"/>
            <a:ext cx="12318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现场诊断</a:t>
            </a:r>
            <a:endParaRPr lang="en-US" sz="1650" dirty="0"/>
          </a:p>
        </p:txBody>
      </p:sp>
      <p:sp>
        <p:nvSpPr>
          <p:cNvPr id="31" name="Text 29"/>
          <p:cNvSpPr/>
          <p:nvPr/>
        </p:nvSpPr>
        <p:spPr>
          <a:xfrm>
            <a:off x="838200" y="6539210"/>
            <a:ext cx="123185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SURVEY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2222450" y="5872460"/>
            <a:ext cx="2616251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100" dirty="0"/>
          </a:p>
        </p:txBody>
      </p:sp>
      <p:sp>
        <p:nvSpPr>
          <p:cNvPr id="33" name="Text 31"/>
          <p:cNvSpPr/>
          <p:nvPr/>
        </p:nvSpPr>
        <p:spPr>
          <a:xfrm>
            <a:off x="2222450" y="6196310"/>
            <a:ext cx="261625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基准采集</a:t>
            </a:r>
            <a:endParaRPr lang="en-US" sz="1650" dirty="0"/>
          </a:p>
        </p:txBody>
      </p:sp>
      <p:sp>
        <p:nvSpPr>
          <p:cNvPr id="34" name="Text 32"/>
          <p:cNvSpPr/>
          <p:nvPr/>
        </p:nvSpPr>
        <p:spPr>
          <a:xfrm>
            <a:off x="2222450" y="6539210"/>
            <a:ext cx="2616251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BASELINE · 30–60d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4991100" y="5872460"/>
            <a:ext cx="261617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100" dirty="0"/>
          </a:p>
        </p:txBody>
      </p:sp>
      <p:sp>
        <p:nvSpPr>
          <p:cNvPr id="36" name="Text 34"/>
          <p:cNvSpPr/>
          <p:nvPr/>
        </p:nvSpPr>
        <p:spPr>
          <a:xfrm>
            <a:off x="4991100" y="6196310"/>
            <a:ext cx="26161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优秀炉长建模</a:t>
            </a:r>
            <a:endParaRPr lang="en-US" sz="1650" dirty="0"/>
          </a:p>
        </p:txBody>
      </p:sp>
      <p:sp>
        <p:nvSpPr>
          <p:cNvPr id="37" name="Text 35"/>
          <p:cNvSpPr/>
          <p:nvPr/>
        </p:nvSpPr>
        <p:spPr>
          <a:xfrm>
            <a:off x="4991100" y="6539210"/>
            <a:ext cx="26161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EXPERT MODELING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7759675" y="5872460"/>
            <a:ext cx="261617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100" dirty="0"/>
          </a:p>
        </p:txBody>
      </p:sp>
      <p:sp>
        <p:nvSpPr>
          <p:cNvPr id="39" name="Text 37"/>
          <p:cNvSpPr/>
          <p:nvPr/>
        </p:nvSpPr>
        <p:spPr>
          <a:xfrm>
            <a:off x="7759675" y="6196310"/>
            <a:ext cx="26161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AI 辅助运行</a:t>
            </a:r>
            <a:endParaRPr lang="en-US" sz="1650" dirty="0"/>
          </a:p>
        </p:txBody>
      </p:sp>
      <p:sp>
        <p:nvSpPr>
          <p:cNvPr id="40" name="Text 38"/>
          <p:cNvSpPr/>
          <p:nvPr/>
        </p:nvSpPr>
        <p:spPr>
          <a:xfrm>
            <a:off x="7759675" y="6539210"/>
            <a:ext cx="26161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PILOT ADVICE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10528250" y="5872460"/>
            <a:ext cx="123192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100" dirty="0"/>
          </a:p>
        </p:txBody>
      </p:sp>
      <p:sp>
        <p:nvSpPr>
          <p:cNvPr id="42" name="Text 40"/>
          <p:cNvSpPr/>
          <p:nvPr/>
        </p:nvSpPr>
        <p:spPr>
          <a:xfrm>
            <a:off x="10528250" y="6196310"/>
            <a:ext cx="123192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节能验证</a:t>
            </a:r>
            <a:endParaRPr lang="en-US" sz="1650" dirty="0"/>
          </a:p>
        </p:txBody>
      </p:sp>
      <p:sp>
        <p:nvSpPr>
          <p:cNvPr id="43" name="Text 41"/>
          <p:cNvSpPr/>
          <p:nvPr/>
        </p:nvSpPr>
        <p:spPr>
          <a:xfrm>
            <a:off x="10528250" y="6539210"/>
            <a:ext cx="123192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M&amp;V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11912575" y="5872460"/>
            <a:ext cx="261617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100" dirty="0"/>
          </a:p>
        </p:txBody>
      </p:sp>
      <p:sp>
        <p:nvSpPr>
          <p:cNvPr id="45" name="Text 43"/>
          <p:cNvSpPr/>
          <p:nvPr/>
        </p:nvSpPr>
        <p:spPr>
          <a:xfrm>
            <a:off x="11912575" y="6196310"/>
            <a:ext cx="26161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效益分享</a:t>
            </a:r>
            <a:endParaRPr lang="en-US" sz="1650" dirty="0"/>
          </a:p>
        </p:txBody>
      </p:sp>
      <p:sp>
        <p:nvSpPr>
          <p:cNvPr id="46" name="Text 44"/>
          <p:cNvSpPr/>
          <p:nvPr/>
        </p:nvSpPr>
        <p:spPr>
          <a:xfrm>
            <a:off x="11912575" y="6539210"/>
            <a:ext cx="26161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SHARING</a:t>
            </a:r>
            <a:endParaRPr lang="en-US" sz="750" dirty="0"/>
          </a:p>
        </p:txBody>
      </p:sp>
      <p:sp>
        <p:nvSpPr>
          <p:cNvPr id="47" name="Text 45"/>
          <p:cNvSpPr/>
          <p:nvPr/>
        </p:nvSpPr>
        <p:spPr>
          <a:xfrm>
            <a:off x="14681150" y="5872460"/>
            <a:ext cx="2616175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07</a:t>
            </a:r>
            <a:endParaRPr lang="en-US" sz="2100" dirty="0"/>
          </a:p>
        </p:txBody>
      </p:sp>
      <p:sp>
        <p:nvSpPr>
          <p:cNvPr id="48" name="Text 46"/>
          <p:cNvSpPr/>
          <p:nvPr/>
        </p:nvSpPr>
        <p:spPr>
          <a:xfrm>
            <a:off x="14681150" y="6196310"/>
            <a:ext cx="26161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多炉复制</a:t>
            </a:r>
            <a:endParaRPr lang="en-US" sz="1650" dirty="0"/>
          </a:p>
        </p:txBody>
      </p:sp>
      <p:sp>
        <p:nvSpPr>
          <p:cNvPr id="49" name="Text 47"/>
          <p:cNvSpPr/>
          <p:nvPr/>
        </p:nvSpPr>
        <p:spPr>
          <a:xfrm>
            <a:off x="14681150" y="6539210"/>
            <a:ext cx="26161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SCALE-OUT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838200" y="7229773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1" name="Shape 49"/>
          <p:cNvSpPr/>
          <p:nvPr/>
        </p:nvSpPr>
        <p:spPr>
          <a:xfrm>
            <a:off x="3201739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2" name="Text 50"/>
          <p:cNvSpPr/>
          <p:nvPr/>
        </p:nvSpPr>
        <p:spPr>
          <a:xfrm>
            <a:off x="838200" y="7410748"/>
            <a:ext cx="2268289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厂区调研、电气接入条件、视频与音频布点、原料与产量数据源对齐。</a:t>
            </a:r>
            <a:endParaRPr lang="en-US" sz="1050" dirty="0"/>
          </a:p>
        </p:txBody>
      </p:sp>
      <p:sp>
        <p:nvSpPr>
          <p:cNvPr id="53" name="Shape 51"/>
          <p:cNvSpPr/>
          <p:nvPr/>
        </p:nvSpPr>
        <p:spPr>
          <a:xfrm>
            <a:off x="5574804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4" name="Text 52"/>
          <p:cNvSpPr/>
          <p:nvPr/>
        </p:nvSpPr>
        <p:spPr>
          <a:xfrm>
            <a:off x="3211264" y="7410748"/>
            <a:ext cx="2268289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建立调整后能源基准；记录炉况、产量、原料、电价等共变量。</a:t>
            </a:r>
            <a:endParaRPr lang="en-US" sz="1050" dirty="0"/>
          </a:p>
        </p:txBody>
      </p:sp>
      <p:sp>
        <p:nvSpPr>
          <p:cNvPr id="55" name="Shape 53"/>
          <p:cNvSpPr/>
          <p:nvPr/>
        </p:nvSpPr>
        <p:spPr>
          <a:xfrm>
            <a:off x="7947868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6" name="Text 54"/>
          <p:cNvSpPr/>
          <p:nvPr/>
        </p:nvSpPr>
        <p:spPr>
          <a:xfrm>
            <a:off x="5584329" y="7410748"/>
            <a:ext cx="2268289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跟随标杆班组与优秀炉长，沉淀判断路径与操作策略。</a:t>
            </a:r>
            <a:endParaRPr lang="en-US" sz="1050" dirty="0"/>
          </a:p>
        </p:txBody>
      </p:sp>
      <p:sp>
        <p:nvSpPr>
          <p:cNvPr id="57" name="Shape 55"/>
          <p:cNvSpPr/>
          <p:nvPr/>
        </p:nvSpPr>
        <p:spPr>
          <a:xfrm>
            <a:off x="10321007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8" name="Text 56"/>
          <p:cNvSpPr/>
          <p:nvPr/>
        </p:nvSpPr>
        <p:spPr>
          <a:xfrm>
            <a:off x="7957393" y="7410748"/>
            <a:ext cx="2268364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系统在中控屏给出建议；炉长确认执行。每日复盘。</a:t>
            </a:r>
            <a:endParaRPr lang="en-US" sz="1050" dirty="0"/>
          </a:p>
        </p:txBody>
      </p:sp>
      <p:sp>
        <p:nvSpPr>
          <p:cNvPr id="59" name="Shape 57"/>
          <p:cNvSpPr/>
          <p:nvPr/>
        </p:nvSpPr>
        <p:spPr>
          <a:xfrm>
            <a:off x="12694072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0" name="Text 58"/>
          <p:cNvSpPr/>
          <p:nvPr/>
        </p:nvSpPr>
        <p:spPr>
          <a:xfrm>
            <a:off x="10330532" y="7410748"/>
            <a:ext cx="2268289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按调整后基准对比实际能耗，剔除异常工况。可第三方验证。</a:t>
            </a:r>
            <a:endParaRPr lang="en-US" sz="1050" dirty="0"/>
          </a:p>
        </p:txBody>
      </p:sp>
      <p:sp>
        <p:nvSpPr>
          <p:cNvPr id="61" name="Shape 59"/>
          <p:cNvSpPr/>
          <p:nvPr/>
        </p:nvSpPr>
        <p:spPr>
          <a:xfrm>
            <a:off x="15067136" y="7239298"/>
            <a:ext cx="9525" cy="584746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2" name="Text 60"/>
          <p:cNvSpPr/>
          <p:nvPr/>
        </p:nvSpPr>
        <p:spPr>
          <a:xfrm>
            <a:off x="12703597" y="7410748"/>
            <a:ext cx="2268289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月度测算 · 季度结算。按合同约定比例分享节能收益。</a:t>
            </a:r>
            <a:endParaRPr lang="en-US" sz="1050" dirty="0"/>
          </a:p>
        </p:txBody>
      </p:sp>
      <p:sp>
        <p:nvSpPr>
          <p:cNvPr id="63" name="Text 61"/>
          <p:cNvSpPr/>
          <p:nvPr/>
        </p:nvSpPr>
        <p:spPr>
          <a:xfrm>
            <a:off x="15076661" y="7410748"/>
            <a:ext cx="2449264" cy="4513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50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从单炉试点扩展至同类炉群，共享策略库。</a:t>
            </a:r>
            <a:endParaRPr lang="en-US" sz="1050" dirty="0"/>
          </a:p>
        </p:txBody>
      </p:sp>
      <p:sp>
        <p:nvSpPr>
          <p:cNvPr id="64" name="Shape 62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5" name="Text 63"/>
          <p:cNvSpPr/>
          <p:nvPr/>
        </p:nvSpPr>
        <p:spPr>
          <a:xfrm>
            <a:off x="838200" y="9710738"/>
            <a:ext cx="155756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 实施 · ROLLOUT</a:t>
            </a:r>
            <a:endParaRPr lang="en-US" sz="900" dirty="0"/>
          </a:p>
        </p:txBody>
      </p:sp>
      <p:sp>
        <p:nvSpPr>
          <p:cNvPr id="66" name="Text 64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143595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XII. 测算口径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13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1715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测算口径 · REFERENCE NUMBERS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519238"/>
            <a:ext cx="16678275" cy="5485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4000"/>
              </a:lnSpc>
              <a:buNone/>
            </a:pPr>
            <a:r>
              <a:rPr lang="en-US" sz="3000" b="1" spc="-15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让节能空间 </a:t>
            </a:r>
            <a:pPr algn="l" indent="0" marL="0">
              <a:lnSpc>
                <a:spcPct val="124000"/>
              </a:lnSpc>
              <a:buNone/>
            </a:pPr>
            <a:r>
              <a:rPr lang="en-US" sz="3000" i="1" spc="-1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不再抽象</a:t>
            </a:r>
            <a:pPr algn="l" indent="0" marL="0">
              <a:lnSpc>
                <a:spcPct val="124000"/>
              </a:lnSpc>
              <a:buNone/>
            </a:pPr>
            <a:r>
              <a:rPr lang="en-US" sz="3000" b="1" spc="-15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。以 </a:t>
            </a:r>
            <a:pPr algn="l" indent="0" marL="0">
              <a:lnSpc>
                <a:spcPct val="124000"/>
              </a:lnSpc>
              <a:buNone/>
            </a:pPr>
            <a:r>
              <a:rPr lang="en-US" sz="3000" i="1" spc="-1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工业硅 </a:t>
            </a:r>
            <a:pPr algn="l" indent="0" marL="0">
              <a:lnSpc>
                <a:spcPct val="124000"/>
              </a:lnSpc>
              <a:buNone/>
            </a:pPr>
            <a:r>
              <a:rPr lang="en-US" sz="3000" b="1" spc="-15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为例，给出 </a:t>
            </a:r>
            <a:pPr algn="l" indent="0" marL="0">
              <a:lnSpc>
                <a:spcPct val="124000"/>
              </a:lnSpc>
              <a:buNone/>
            </a:pPr>
            <a:r>
              <a:rPr lang="en-US" sz="3000" i="1" spc="-1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经验口径 </a:t>
            </a:r>
            <a:pPr algn="l" indent="0" marL="0">
              <a:lnSpc>
                <a:spcPct val="124000"/>
              </a:lnSpc>
              <a:buNone/>
            </a:pPr>
            <a:r>
              <a:rPr lang="en-US" sz="3000" b="1" spc="-15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与 </a:t>
            </a:r>
            <a:pPr algn="l" indent="0" marL="0">
              <a:lnSpc>
                <a:spcPct val="124000"/>
              </a:lnSpc>
              <a:buNone/>
            </a:pPr>
            <a:r>
              <a:rPr lang="en-US" sz="3000" i="1" spc="-1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成本敏感度</a:t>
            </a:r>
            <a:pPr algn="l" indent="0" marL="0">
              <a:lnSpc>
                <a:spcPct val="124000"/>
              </a:lnSpc>
              <a:buNone/>
            </a:pPr>
            <a:r>
              <a:rPr lang="en-US" sz="3000" b="1" spc="-15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838200" y="4691435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9" name="Shape 7"/>
          <p:cNvSpPr/>
          <p:nvPr/>
        </p:nvSpPr>
        <p:spPr>
          <a:xfrm>
            <a:off x="838200" y="2608808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0" name="Shape 8"/>
          <p:cNvSpPr/>
          <p:nvPr/>
        </p:nvSpPr>
        <p:spPr>
          <a:xfrm>
            <a:off x="6365825" y="2618333"/>
            <a:ext cx="9525" cy="2073101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1" name="Text 9"/>
          <p:cNvSpPr/>
          <p:nvPr/>
        </p:nvSpPr>
        <p:spPr>
          <a:xfrm>
            <a:off x="1123950" y="2846933"/>
            <a:ext cx="510480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月产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1123950" y="3189833"/>
            <a:ext cx="5104809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PRODUCTION</a:t>
            </a:r>
            <a:endParaRPr lang="en-US" sz="825" dirty="0"/>
          </a:p>
        </p:txBody>
      </p:sp>
      <p:sp>
        <p:nvSpPr>
          <p:cNvPr id="13" name="Text 11"/>
          <p:cNvSpPr/>
          <p:nvPr/>
        </p:nvSpPr>
        <p:spPr>
          <a:xfrm>
            <a:off x="1123950" y="3442246"/>
            <a:ext cx="510480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~18,000 </a:t>
            </a:r>
            <a:pPr algn="l" indent="0" marL="0">
              <a:lnSpc>
                <a:spcPct val="100000"/>
              </a:lnSpc>
              <a:buNone/>
            </a:pPr>
            <a:r>
              <a:rPr lang="en-US" sz="13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吨/月</a:t>
            </a:r>
            <a:endParaRPr lang="en-US" sz="4500" dirty="0"/>
          </a:p>
        </p:txBody>
      </p:sp>
      <p:sp>
        <p:nvSpPr>
          <p:cNvPr id="14" name="Shape 12"/>
          <p:cNvSpPr/>
          <p:nvPr/>
        </p:nvSpPr>
        <p:spPr>
          <a:xfrm>
            <a:off x="1123950" y="4147096"/>
            <a:ext cx="4956125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5" name="Text 13"/>
          <p:cNvSpPr/>
          <p:nvPr/>
        </p:nvSpPr>
        <p:spPr>
          <a:xfrm>
            <a:off x="1123950" y="4270921"/>
            <a:ext cx="5104809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作为本报告产值、能耗与损耗改善测算的基础口径。</a:t>
            </a:r>
            <a:endParaRPr lang="en-US" sz="975" dirty="0"/>
          </a:p>
        </p:txBody>
      </p:sp>
      <p:sp>
        <p:nvSpPr>
          <p:cNvPr id="16" name="Shape 14"/>
          <p:cNvSpPr/>
          <p:nvPr/>
        </p:nvSpPr>
        <p:spPr>
          <a:xfrm>
            <a:off x="6375350" y="2618333"/>
            <a:ext cx="5537225" cy="2073101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17" name="Shape 15"/>
          <p:cNvSpPr/>
          <p:nvPr/>
        </p:nvSpPr>
        <p:spPr>
          <a:xfrm>
            <a:off x="11903050" y="2618333"/>
            <a:ext cx="9525" cy="2073101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8" name="Text 16"/>
          <p:cNvSpPr/>
          <p:nvPr/>
        </p:nvSpPr>
        <p:spPr>
          <a:xfrm>
            <a:off x="6661100" y="2846933"/>
            <a:ext cx="5104886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成品价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6661100" y="3189833"/>
            <a:ext cx="5104886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PRICE</a:t>
            </a:r>
            <a:endParaRPr lang="en-US" sz="825" dirty="0"/>
          </a:p>
        </p:txBody>
      </p:sp>
      <p:sp>
        <p:nvSpPr>
          <p:cNvPr id="20" name="Text 18"/>
          <p:cNvSpPr/>
          <p:nvPr/>
        </p:nvSpPr>
        <p:spPr>
          <a:xfrm>
            <a:off x="6661100" y="3442246"/>
            <a:ext cx="5104886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~5,500 </a:t>
            </a:r>
            <a:pPr algn="l" indent="0" marL="0">
              <a:lnSpc>
                <a:spcPct val="100000"/>
              </a:lnSpc>
              <a:buNone/>
            </a:pPr>
            <a:r>
              <a:rPr lang="en-US" sz="135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元/吨</a:t>
            </a:r>
            <a:endParaRPr lang="en-US" sz="4500" dirty="0"/>
          </a:p>
        </p:txBody>
      </p:sp>
      <p:sp>
        <p:nvSpPr>
          <p:cNvPr id="21" name="Shape 19"/>
          <p:cNvSpPr/>
          <p:nvPr/>
        </p:nvSpPr>
        <p:spPr>
          <a:xfrm>
            <a:off x="6661100" y="4147096"/>
            <a:ext cx="49562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2" name="Text 20"/>
          <p:cNvSpPr/>
          <p:nvPr/>
        </p:nvSpPr>
        <p:spPr>
          <a:xfrm>
            <a:off x="6661100" y="4270921"/>
            <a:ext cx="5104886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用于经营量级估算，不替代真实销售台账。</a:t>
            </a:r>
            <a:endParaRPr lang="en-US" sz="975" dirty="0"/>
          </a:p>
        </p:txBody>
      </p:sp>
      <p:sp>
        <p:nvSpPr>
          <p:cNvPr id="23" name="Shape 21"/>
          <p:cNvSpPr/>
          <p:nvPr/>
        </p:nvSpPr>
        <p:spPr>
          <a:xfrm>
            <a:off x="11912575" y="2618333"/>
            <a:ext cx="5537150" cy="2073101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4" name="Text 22"/>
          <p:cNvSpPr/>
          <p:nvPr/>
        </p:nvSpPr>
        <p:spPr>
          <a:xfrm>
            <a:off x="12198325" y="2846933"/>
            <a:ext cx="511462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能耗敏感度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12198325" y="3189833"/>
            <a:ext cx="511462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ENERGY SENSITIVITY</a:t>
            </a:r>
            <a:endParaRPr lang="en-US" sz="825" dirty="0"/>
          </a:p>
        </p:txBody>
      </p:sp>
      <p:sp>
        <p:nvSpPr>
          <p:cNvPr id="26" name="Text 24"/>
          <p:cNvSpPr/>
          <p:nvPr/>
        </p:nvSpPr>
        <p:spPr>
          <a:xfrm>
            <a:off x="12198325" y="3442246"/>
            <a:ext cx="511462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1,000 </a:t>
            </a:r>
            <a:pPr algn="l" indent="0" marL="0">
              <a:lnSpc>
                <a:spcPct val="100000"/>
              </a:lnSpc>
              <a:buNone/>
            </a:pPr>
            <a:r>
              <a:rPr lang="en-US" sz="13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kWh ≈ 400 元/吨</a:t>
            </a:r>
            <a:endParaRPr lang="en-US" sz="4500" dirty="0"/>
          </a:p>
        </p:txBody>
      </p:sp>
      <p:sp>
        <p:nvSpPr>
          <p:cNvPr id="27" name="Shape 25"/>
          <p:cNvSpPr/>
          <p:nvPr/>
        </p:nvSpPr>
        <p:spPr>
          <a:xfrm>
            <a:off x="12198325" y="4147096"/>
            <a:ext cx="49656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8" name="Text 26"/>
          <p:cNvSpPr/>
          <p:nvPr/>
        </p:nvSpPr>
        <p:spPr>
          <a:xfrm>
            <a:off x="12198325" y="4270921"/>
            <a:ext cx="5114620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工况波动对单位成本极为敏感 — 这是节能价值的来源。</a:t>
            </a:r>
            <a:endParaRPr lang="en-US" sz="975" dirty="0"/>
          </a:p>
        </p:txBody>
      </p:sp>
      <p:sp>
        <p:nvSpPr>
          <p:cNvPr id="29" name="Text 27"/>
          <p:cNvSpPr/>
          <p:nvPr/>
        </p:nvSpPr>
        <p:spPr>
          <a:xfrm>
            <a:off x="838200" y="5043860"/>
            <a:ext cx="9614535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— 节能空间推导</a:t>
            </a:r>
            <a:endParaRPr lang="en-US" sz="900" dirty="0"/>
          </a:p>
        </p:txBody>
      </p:sp>
      <p:pic>
        <p:nvPicPr>
          <p:cNvPr id="3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315322"/>
            <a:ext cx="9334500" cy="2095500"/>
          </a:xfrm>
          <a:prstGeom prst="rect">
            <a:avLst/>
          </a:prstGeom>
        </p:spPr>
      </p:pic>
      <p:sp>
        <p:nvSpPr>
          <p:cNvPr id="31" name="Shape 28"/>
          <p:cNvSpPr/>
          <p:nvPr/>
        </p:nvSpPr>
        <p:spPr>
          <a:xfrm>
            <a:off x="838200" y="7601322"/>
            <a:ext cx="9334500" cy="827187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32" name="Shape 29"/>
          <p:cNvSpPr/>
          <p:nvPr/>
        </p:nvSpPr>
        <p:spPr>
          <a:xfrm>
            <a:off x="838200" y="7601322"/>
            <a:ext cx="38100" cy="827187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3" name="Text 30"/>
          <p:cNvSpPr/>
          <p:nvPr/>
        </p:nvSpPr>
        <p:spPr>
          <a:xfrm>
            <a:off x="1085850" y="7772772"/>
            <a:ext cx="9143619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关于该收益的定位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1085850" y="8006135"/>
            <a:ext cx="9143619" cy="28902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该收益更适合被理解为 </a:t>
            </a:r>
            <a:pPr algn="l" indent="0" marL="0">
              <a:lnSpc>
                <a:spcPct val="155000"/>
              </a:lnSpc>
              <a:buNone/>
            </a:pPr>
            <a:r>
              <a:rPr lang="en-US" sz="1275" b="1" dirty="0">
                <a:solidFill>
                  <a:srgbClr val="C44A1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工艺优化空间</a:t>
            </a:r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，用于支撑 辅助决策 与 长期稳定运行， </a:t>
            </a:r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5A5142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而非直接强调岗位替代价值</a:t>
            </a:r>
            <a:pPr algn="l" indent="0" marL="0">
              <a:lnSpc>
                <a:spcPct val="155000"/>
              </a:lnSpc>
              <a:buNone/>
            </a:pPr>
            <a:r>
              <a:rPr lang="en-US" sz="1275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1275" dirty="0"/>
          </a:p>
        </p:txBody>
      </p:sp>
      <p:sp>
        <p:nvSpPr>
          <p:cNvPr id="35" name="Text 32"/>
          <p:cNvSpPr/>
          <p:nvPr/>
        </p:nvSpPr>
        <p:spPr>
          <a:xfrm>
            <a:off x="10782300" y="5043860"/>
            <a:ext cx="6867525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同口径适用 · APPLICABLE BY PRODUCT</a:t>
            </a:r>
            <a:endParaRPr lang="en-US" sz="900" dirty="0"/>
          </a:p>
        </p:txBody>
      </p:sp>
      <p:sp>
        <p:nvSpPr>
          <p:cNvPr id="36" name="Shape 33"/>
          <p:cNvSpPr/>
          <p:nvPr/>
        </p:nvSpPr>
        <p:spPr>
          <a:xfrm>
            <a:off x="10782300" y="53153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7" name="Shape 34"/>
          <p:cNvSpPr/>
          <p:nvPr/>
        </p:nvSpPr>
        <p:spPr>
          <a:xfrm>
            <a:off x="10782300" y="60011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8" name="Text 35"/>
          <p:cNvSpPr/>
          <p:nvPr/>
        </p:nvSpPr>
        <p:spPr>
          <a:xfrm>
            <a:off x="10782300" y="5448672"/>
            <a:ext cx="109158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工业硅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782300" y="5758235"/>
            <a:ext cx="109158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METAL SILICON</a:t>
            </a:r>
            <a:endParaRPr lang="en-US" sz="750" dirty="0"/>
          </a:p>
        </p:txBody>
      </p:sp>
      <p:sp>
        <p:nvSpPr>
          <p:cNvPr id="40" name="Text 37"/>
          <p:cNvSpPr/>
          <p:nvPr/>
        </p:nvSpPr>
        <p:spPr>
          <a:xfrm>
            <a:off x="16559957" y="5529635"/>
            <a:ext cx="966043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11–13 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100" dirty="0"/>
          </a:p>
        </p:txBody>
      </p:sp>
      <p:sp>
        <p:nvSpPr>
          <p:cNvPr id="41" name="Shape 38"/>
          <p:cNvSpPr/>
          <p:nvPr/>
        </p:nvSpPr>
        <p:spPr>
          <a:xfrm>
            <a:off x="10782300" y="66869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2" name="Text 39"/>
          <p:cNvSpPr/>
          <p:nvPr/>
        </p:nvSpPr>
        <p:spPr>
          <a:xfrm>
            <a:off x="10782300" y="6134472"/>
            <a:ext cx="101352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硅铁</a:t>
            </a:r>
            <a:endParaRPr lang="en-US" sz="1500" dirty="0"/>
          </a:p>
        </p:txBody>
      </p:sp>
      <p:sp>
        <p:nvSpPr>
          <p:cNvPr id="43" name="Text 40"/>
          <p:cNvSpPr/>
          <p:nvPr/>
        </p:nvSpPr>
        <p:spPr>
          <a:xfrm>
            <a:off x="10782300" y="6444035"/>
            <a:ext cx="101352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FERROSILICON</a:t>
            </a:r>
            <a:endParaRPr lang="en-US" sz="750" dirty="0"/>
          </a:p>
        </p:txBody>
      </p:sp>
      <p:sp>
        <p:nvSpPr>
          <p:cNvPr id="44" name="Text 41"/>
          <p:cNvSpPr/>
          <p:nvPr/>
        </p:nvSpPr>
        <p:spPr>
          <a:xfrm>
            <a:off x="16639431" y="6215435"/>
            <a:ext cx="886569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8–9 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100" dirty="0"/>
          </a:p>
        </p:txBody>
      </p:sp>
      <p:sp>
        <p:nvSpPr>
          <p:cNvPr id="45" name="Shape 42"/>
          <p:cNvSpPr/>
          <p:nvPr/>
        </p:nvSpPr>
        <p:spPr>
          <a:xfrm>
            <a:off x="10782300" y="73727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6" name="Text 43"/>
          <p:cNvSpPr/>
          <p:nvPr/>
        </p:nvSpPr>
        <p:spPr>
          <a:xfrm>
            <a:off x="10782300" y="6820272"/>
            <a:ext cx="935385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锰硅合金</a:t>
            </a:r>
            <a:endParaRPr lang="en-US" sz="1500" dirty="0"/>
          </a:p>
        </p:txBody>
      </p:sp>
      <p:sp>
        <p:nvSpPr>
          <p:cNvPr id="47" name="Text 44"/>
          <p:cNvSpPr/>
          <p:nvPr/>
        </p:nvSpPr>
        <p:spPr>
          <a:xfrm>
            <a:off x="10782300" y="7129835"/>
            <a:ext cx="93538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SI–MN ALLOY</a:t>
            </a:r>
            <a:endParaRPr lang="en-US" sz="750" dirty="0"/>
          </a:p>
        </p:txBody>
      </p:sp>
      <p:sp>
        <p:nvSpPr>
          <p:cNvPr id="48" name="Text 45"/>
          <p:cNvSpPr/>
          <p:nvPr/>
        </p:nvSpPr>
        <p:spPr>
          <a:xfrm>
            <a:off x="16330910" y="6901235"/>
            <a:ext cx="1195090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3.8–4.4 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100" dirty="0"/>
          </a:p>
        </p:txBody>
      </p:sp>
      <p:sp>
        <p:nvSpPr>
          <p:cNvPr id="49" name="Shape 46"/>
          <p:cNvSpPr/>
          <p:nvPr/>
        </p:nvSpPr>
        <p:spPr>
          <a:xfrm>
            <a:off x="10782300" y="80585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0" name="Text 47"/>
          <p:cNvSpPr/>
          <p:nvPr/>
        </p:nvSpPr>
        <p:spPr>
          <a:xfrm>
            <a:off x="10782300" y="7506072"/>
            <a:ext cx="1169715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高碳铬铁</a:t>
            </a:r>
            <a:endParaRPr lang="en-US" sz="1500" dirty="0"/>
          </a:p>
        </p:txBody>
      </p:sp>
      <p:sp>
        <p:nvSpPr>
          <p:cNvPr id="51" name="Text 48"/>
          <p:cNvSpPr/>
          <p:nvPr/>
        </p:nvSpPr>
        <p:spPr>
          <a:xfrm>
            <a:off x="10782300" y="7815635"/>
            <a:ext cx="116971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HC FERROCHROME</a:t>
            </a:r>
            <a:endParaRPr lang="en-US" sz="750" dirty="0"/>
          </a:p>
        </p:txBody>
      </p:sp>
      <p:sp>
        <p:nvSpPr>
          <p:cNvPr id="52" name="Text 49"/>
          <p:cNvSpPr/>
          <p:nvPr/>
        </p:nvSpPr>
        <p:spPr>
          <a:xfrm>
            <a:off x="16334631" y="7587035"/>
            <a:ext cx="1191369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3.0–3.6 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100" dirty="0"/>
          </a:p>
        </p:txBody>
      </p:sp>
      <p:sp>
        <p:nvSpPr>
          <p:cNvPr id="53" name="Shape 50"/>
          <p:cNvSpPr/>
          <p:nvPr/>
        </p:nvSpPr>
        <p:spPr>
          <a:xfrm>
            <a:off x="10782300" y="8744322"/>
            <a:ext cx="66675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4" name="Text 51"/>
          <p:cNvSpPr/>
          <p:nvPr/>
        </p:nvSpPr>
        <p:spPr>
          <a:xfrm>
            <a:off x="10782300" y="8191872"/>
            <a:ext cx="1009799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黄磷 / 电石</a:t>
            </a:r>
            <a:endParaRPr lang="en-US" sz="1500" dirty="0"/>
          </a:p>
        </p:txBody>
      </p:sp>
      <p:sp>
        <p:nvSpPr>
          <p:cNvPr id="55" name="Text 52"/>
          <p:cNvSpPr/>
          <p:nvPr/>
        </p:nvSpPr>
        <p:spPr>
          <a:xfrm>
            <a:off x="10782300" y="8501435"/>
            <a:ext cx="100979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 / CaC₂</a:t>
            </a:r>
            <a:endParaRPr lang="en-US" sz="750" dirty="0"/>
          </a:p>
        </p:txBody>
      </p:sp>
      <p:sp>
        <p:nvSpPr>
          <p:cNvPr id="56" name="Text 53"/>
          <p:cNvSpPr/>
          <p:nvPr/>
        </p:nvSpPr>
        <p:spPr>
          <a:xfrm>
            <a:off x="16426904" y="8272835"/>
            <a:ext cx="1099096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3.2–14 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100" dirty="0"/>
          </a:p>
        </p:txBody>
      </p:sp>
      <p:sp>
        <p:nvSpPr>
          <p:cNvPr id="57" name="Text 54"/>
          <p:cNvSpPr/>
          <p:nvPr/>
        </p:nvSpPr>
        <p:spPr>
          <a:xfrm>
            <a:off x="10782300" y="8925297"/>
            <a:ext cx="6867525" cy="4589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各品类的 </a:t>
            </a:r>
            <a:pPr algn="l" indent="0" marL="0">
              <a:lnSpc>
                <a:spcPct val="170000"/>
              </a:lnSpc>
              <a:buNone/>
            </a:pPr>
            <a:r>
              <a:rPr lang="en-US" sz="975" b="1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基准电耗 </a:t>
            </a:r>
            <a:pPr algn="l" indent="0" marL="0">
              <a:lnSpc>
                <a:spcPct val="170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与 </a:t>
            </a:r>
            <a:pPr algn="l" indent="0" marL="0">
              <a:lnSpc>
                <a:spcPct val="170000"/>
              </a:lnSpc>
              <a:buNone/>
            </a:pPr>
            <a:r>
              <a:rPr lang="en-US" sz="975" b="1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电价敏感度 </a:t>
            </a:r>
            <a:pPr algn="l" indent="0" marL="0">
              <a:lnSpc>
                <a:spcPct val="170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不同，但 </a:t>
            </a:r>
            <a:pPr algn="l" indent="0" marL="0">
              <a:lnSpc>
                <a:spcPct val="170000"/>
              </a:lnSpc>
              <a:buNone/>
            </a:pPr>
            <a:r>
              <a:rPr lang="en-US" sz="975" dirty="0">
                <a:solidFill>
                  <a:srgbClr val="C44A1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"经验口径 → 成本敏感度" </a:t>
            </a:r>
            <a:pPr algn="l" indent="0" marL="0">
              <a:lnSpc>
                <a:spcPct val="170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这一推导方式 通用：在合作启动前，会按贵厂真实台账重新校准。</a:t>
            </a:r>
            <a:endParaRPr lang="en-US" sz="975" dirty="0"/>
          </a:p>
        </p:txBody>
      </p:sp>
      <p:sp>
        <p:nvSpPr>
          <p:cNvPr id="58" name="Shape 55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9" name="Text 56"/>
          <p:cNvSpPr/>
          <p:nvPr/>
        </p:nvSpPr>
        <p:spPr>
          <a:xfrm>
            <a:off x="838200" y="9710738"/>
            <a:ext cx="1818159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XII 口径 · REFERENCE</a:t>
            </a:r>
            <a:endParaRPr lang="en-US" sz="900" dirty="0"/>
          </a:p>
        </p:txBody>
      </p:sp>
      <p:sp>
        <p:nvSpPr>
          <p:cNvPr id="60" name="Text 57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386334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XIII. 收益怎么算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14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测算 · MEASUREMENT &amp; VERIFICATION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691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不是简单和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去年比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而是在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同等工况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下， 计算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真实节能量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4132808"/>
            <a:ext cx="9522942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07 — 调整后基准能耗 VS 实际能耗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838200" y="4423321"/>
            <a:ext cx="9245575" cy="3790950"/>
          </a:xfrm>
          <a:prstGeom prst="rect">
            <a:avLst/>
          </a:prstGeom>
          <a:solidFill>
            <a:srgbClr val="E6DECD"/>
          </a:solidFill>
          <a:ln w="9525">
            <a:solidFill>
              <a:srgbClr val="C9C0AC"/>
            </a:solidFill>
            <a:prstDash val="solid"/>
          </a:ln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4699546"/>
            <a:ext cx="7239000" cy="323850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10845775" y="4132808"/>
            <a:ext cx="6604025" cy="196401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2" name="Text 9"/>
          <p:cNvSpPr/>
          <p:nvPr/>
        </p:nvSpPr>
        <p:spPr>
          <a:xfrm>
            <a:off x="11188675" y="4475708"/>
            <a:ext cx="6095772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公式 · FORMULA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11188675" y="4766221"/>
            <a:ext cx="6095772" cy="4810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Savings = </a:t>
            </a:r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(E</a:t>
            </a:r>
            <a:pPr algn="l" indent="0" marL="0">
              <a:lnSpc>
                <a:spcPct val="140000"/>
              </a:lnSpc>
              <a:buNone/>
            </a:pPr>
            <a:r>
              <a:rPr lang="en-US" sz="1875" i="1" baseline="-40000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baseline </a:t>
            </a:r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− E</a:t>
            </a:r>
            <a:pPr algn="l" indent="0" marL="0">
              <a:lnSpc>
                <a:spcPct val="140000"/>
              </a:lnSpc>
              <a:buNone/>
            </a:pPr>
            <a:r>
              <a:rPr lang="en-US" sz="1875" i="1" baseline="-40000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actual</a:t>
            </a:r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) </a:t>
            </a:r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× P</a:t>
            </a:r>
            <a:pPr algn="l" indent="0" marL="0">
              <a:lnSpc>
                <a:spcPct val="140000"/>
              </a:lnSpc>
              <a:buNone/>
            </a:pPr>
            <a:r>
              <a:rPr lang="en-US" sz="1875" i="1" baseline="-40000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tariff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11188675" y="5342483"/>
            <a:ext cx="6095772" cy="297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00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节能收益 = 经确认节电量 × 当期平均电价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10845775" y="6363519"/>
            <a:ext cx="6802146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测算原则 · PRINCIPLES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10712425" y="6654031"/>
            <a:ext cx="6813575" cy="27765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建立"调整后"能源基准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考虑产量 / 原料 / 炉龄 / 负荷 / 停炉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剔除异常工况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月度测算 · 季度结算</a:t>
            </a:r>
            <a:endParaRPr lang="en-US" sz="1500" dirty="0"/>
          </a:p>
          <a:p>
            <a:pPr algn="l" indent="0" marL="0">
              <a:buNone/>
            </a:pPr>
            <a:r>
              <a:rPr lang="en-US" sz="150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必要时引入第三方验证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8" name="Text 15"/>
          <p:cNvSpPr/>
          <p:nvPr/>
        </p:nvSpPr>
        <p:spPr>
          <a:xfrm>
            <a:off x="838200" y="9710738"/>
            <a:ext cx="138380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XIII 测算 · M&amp;V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874193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XIV. 不同炉子的合作角色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15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配置 · PORTFOLIO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6678275" cy="16914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好炉子负责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学习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差炉子负责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释放收益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 多炉协同，形成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节能收益池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Shape 6"/>
          <p:cNvSpPr/>
          <p:nvPr/>
        </p:nvSpPr>
        <p:spPr>
          <a:xfrm>
            <a:off x="2933700" y="4656683"/>
            <a:ext cx="725805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9" name="Text 7"/>
          <p:cNvSpPr/>
          <p:nvPr/>
        </p:nvSpPr>
        <p:spPr>
          <a:xfrm>
            <a:off x="3162300" y="4161383"/>
            <a:ext cx="22421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A</a:t>
            </a:r>
            <a:endParaRPr lang="en-US" sz="2550" dirty="0"/>
          </a:p>
        </p:txBody>
      </p:sp>
      <p:sp>
        <p:nvSpPr>
          <p:cNvPr id="10" name="Text 8"/>
          <p:cNvSpPr/>
          <p:nvPr/>
        </p:nvSpPr>
        <p:spPr>
          <a:xfrm>
            <a:off x="3443660" y="4028033"/>
            <a:ext cx="141357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好炉长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3443660" y="4332833"/>
            <a:ext cx="141357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EXPERT OPERATOR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0191750" y="4656683"/>
            <a:ext cx="725805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3" name="Text 11"/>
          <p:cNvSpPr/>
          <p:nvPr/>
        </p:nvSpPr>
        <p:spPr>
          <a:xfrm>
            <a:off x="10420350" y="4161383"/>
            <a:ext cx="231353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B</a:t>
            </a:r>
            <a:endParaRPr lang="en-US" sz="2550" dirty="0"/>
          </a:p>
        </p:txBody>
      </p:sp>
      <p:sp>
        <p:nvSpPr>
          <p:cNvPr id="14" name="Text 12"/>
          <p:cNvSpPr/>
          <p:nvPr/>
        </p:nvSpPr>
        <p:spPr>
          <a:xfrm>
            <a:off x="10708853" y="4028033"/>
            <a:ext cx="150271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普通炉长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0708853" y="4332833"/>
            <a:ext cx="1502718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REGULAR OPERATOR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2924175" y="4666208"/>
            <a:ext cx="9525" cy="2048842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7" name="Text 15"/>
          <p:cNvSpPr/>
          <p:nvPr/>
        </p:nvSpPr>
        <p:spPr>
          <a:xfrm>
            <a:off x="1066800" y="6162601"/>
            <a:ext cx="157163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</a:t>
            </a:r>
            <a:endParaRPr lang="en-US" sz="2550" dirty="0"/>
          </a:p>
        </p:txBody>
      </p:sp>
      <p:sp>
        <p:nvSpPr>
          <p:cNvPr id="18" name="Text 16"/>
          <p:cNvSpPr/>
          <p:nvPr/>
        </p:nvSpPr>
        <p:spPr>
          <a:xfrm>
            <a:off x="1262063" y="6062588"/>
            <a:ext cx="141357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好炉子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262063" y="6334051"/>
            <a:ext cx="141357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HEALTHY FURNACE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933700" y="4666208"/>
            <a:ext cx="7258050" cy="2048842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21" name="Shape 19"/>
          <p:cNvSpPr/>
          <p:nvPr/>
        </p:nvSpPr>
        <p:spPr>
          <a:xfrm>
            <a:off x="2933700" y="6705526"/>
            <a:ext cx="72580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2" name="Shape 20"/>
          <p:cNvSpPr/>
          <p:nvPr/>
        </p:nvSpPr>
        <p:spPr>
          <a:xfrm>
            <a:off x="10182225" y="4666208"/>
            <a:ext cx="9525" cy="2048842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3" name="Text 21"/>
          <p:cNvSpPr/>
          <p:nvPr/>
        </p:nvSpPr>
        <p:spPr>
          <a:xfrm>
            <a:off x="3238500" y="4951958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 · I</a:t>
            </a:r>
            <a:endParaRPr lang="en-US" sz="825" dirty="0"/>
          </a:p>
        </p:txBody>
      </p:sp>
      <p:sp>
        <p:nvSpPr>
          <p:cNvPr id="24" name="Text 22"/>
          <p:cNvSpPr/>
          <p:nvPr/>
        </p:nvSpPr>
        <p:spPr>
          <a:xfrm>
            <a:off x="3238500" y="5185321"/>
            <a:ext cx="6838093" cy="39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25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标杆学习炉</a:t>
            </a:r>
            <a:endParaRPr lang="en-US" sz="2550" dirty="0"/>
          </a:p>
        </p:txBody>
      </p:sp>
      <p:sp>
        <p:nvSpPr>
          <p:cNvPr id="25" name="Text 23"/>
          <p:cNvSpPr/>
          <p:nvPr/>
        </p:nvSpPr>
        <p:spPr>
          <a:xfrm>
            <a:off x="3238500" y="5598691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REFERENCE</a:t>
            </a:r>
            <a:endParaRPr lang="en-US" sz="825" dirty="0"/>
          </a:p>
        </p:txBody>
      </p:sp>
      <p:sp>
        <p:nvSpPr>
          <p:cNvPr id="26" name="Text 24"/>
          <p:cNvSpPr/>
          <p:nvPr/>
        </p:nvSpPr>
        <p:spPr>
          <a:xfrm>
            <a:off x="3238500" y="6023595"/>
            <a:ext cx="6838093" cy="281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提供最稳定的"炉况 — 操作 — 结果"样本，作为策略库的标杆来源。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10191750" y="4666208"/>
            <a:ext cx="7258050" cy="2048842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28" name="Shape 26"/>
          <p:cNvSpPr/>
          <p:nvPr/>
        </p:nvSpPr>
        <p:spPr>
          <a:xfrm>
            <a:off x="10191750" y="6705526"/>
            <a:ext cx="72580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9" name="Shape 27"/>
          <p:cNvSpPr/>
          <p:nvPr/>
        </p:nvSpPr>
        <p:spPr>
          <a:xfrm>
            <a:off x="17440275" y="4666208"/>
            <a:ext cx="9525" cy="2048842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0" name="Text 28"/>
          <p:cNvSpPr/>
          <p:nvPr/>
        </p:nvSpPr>
        <p:spPr>
          <a:xfrm>
            <a:off x="10496550" y="4951958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 · I</a:t>
            </a:r>
            <a:endParaRPr lang="en-US" sz="825" dirty="0"/>
          </a:p>
        </p:txBody>
      </p:sp>
      <p:sp>
        <p:nvSpPr>
          <p:cNvPr id="31" name="Text 29"/>
          <p:cNvSpPr/>
          <p:nvPr/>
        </p:nvSpPr>
        <p:spPr>
          <a:xfrm>
            <a:off x="10496550" y="5185321"/>
            <a:ext cx="6838093" cy="39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25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快速验证炉</a:t>
            </a:r>
            <a:endParaRPr lang="en-US" sz="2550" dirty="0"/>
          </a:p>
        </p:txBody>
      </p:sp>
      <p:sp>
        <p:nvSpPr>
          <p:cNvPr id="32" name="Text 30"/>
          <p:cNvSpPr/>
          <p:nvPr/>
        </p:nvSpPr>
        <p:spPr>
          <a:xfrm>
            <a:off x="10496550" y="5598691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VALIDATION</a:t>
            </a:r>
            <a:endParaRPr lang="en-US" sz="825" dirty="0"/>
          </a:p>
        </p:txBody>
      </p:sp>
      <p:sp>
        <p:nvSpPr>
          <p:cNvPr id="33" name="Text 31"/>
          <p:cNvSpPr/>
          <p:nvPr/>
        </p:nvSpPr>
        <p:spPr>
          <a:xfrm>
            <a:off x="10496550" y="6023595"/>
            <a:ext cx="6838093" cy="281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炉况稳定、操作有改进空间。最先验证 AI 建议带来的节能潜力。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2924175" y="6715051"/>
            <a:ext cx="9525" cy="2048917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35" name="Text 33"/>
          <p:cNvSpPr/>
          <p:nvPr/>
        </p:nvSpPr>
        <p:spPr>
          <a:xfrm>
            <a:off x="1066800" y="8211517"/>
            <a:ext cx="238125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</a:t>
            </a:r>
            <a:endParaRPr lang="en-US" sz="2550" dirty="0"/>
          </a:p>
        </p:txBody>
      </p:sp>
      <p:sp>
        <p:nvSpPr>
          <p:cNvPr id="36" name="Text 34"/>
          <p:cNvSpPr/>
          <p:nvPr/>
        </p:nvSpPr>
        <p:spPr>
          <a:xfrm>
            <a:off x="1343025" y="8111505"/>
            <a:ext cx="150271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差炉子</a:t>
            </a:r>
            <a:endParaRPr lang="en-US" sz="1500" dirty="0"/>
          </a:p>
        </p:txBody>
      </p:sp>
      <p:sp>
        <p:nvSpPr>
          <p:cNvPr id="37" name="Text 35"/>
          <p:cNvSpPr/>
          <p:nvPr/>
        </p:nvSpPr>
        <p:spPr>
          <a:xfrm>
            <a:off x="1343025" y="8382967"/>
            <a:ext cx="1502718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DRIFTING FURNACE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933700" y="6715051"/>
            <a:ext cx="7258050" cy="2048917"/>
          </a:xfrm>
          <a:prstGeom prst="rect">
            <a:avLst/>
          </a:prstGeom>
          <a:solidFill>
            <a:srgbClr val="E6DECD"/>
          </a:solidFill>
          <a:ln/>
        </p:spPr>
      </p:sp>
      <p:sp>
        <p:nvSpPr>
          <p:cNvPr id="39" name="Shape 37"/>
          <p:cNvSpPr/>
          <p:nvPr/>
        </p:nvSpPr>
        <p:spPr>
          <a:xfrm>
            <a:off x="2933700" y="8754442"/>
            <a:ext cx="72580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0" name="Shape 38"/>
          <p:cNvSpPr/>
          <p:nvPr/>
        </p:nvSpPr>
        <p:spPr>
          <a:xfrm>
            <a:off x="10182225" y="6715051"/>
            <a:ext cx="9525" cy="2048917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1" name="Text 39"/>
          <p:cNvSpPr/>
          <p:nvPr/>
        </p:nvSpPr>
        <p:spPr>
          <a:xfrm>
            <a:off x="3238500" y="7000801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 · II</a:t>
            </a:r>
            <a:endParaRPr lang="en-US" sz="825" dirty="0"/>
          </a:p>
        </p:txBody>
      </p:sp>
      <p:sp>
        <p:nvSpPr>
          <p:cNvPr id="42" name="Text 40"/>
          <p:cNvSpPr/>
          <p:nvPr/>
        </p:nvSpPr>
        <p:spPr>
          <a:xfrm>
            <a:off x="3238500" y="7234163"/>
            <a:ext cx="6838093" cy="39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25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复杂工况学习炉</a:t>
            </a:r>
            <a:endParaRPr lang="en-US" sz="2550" dirty="0"/>
          </a:p>
        </p:txBody>
      </p:sp>
      <p:sp>
        <p:nvSpPr>
          <p:cNvPr id="43" name="Text 41"/>
          <p:cNvSpPr/>
          <p:nvPr/>
        </p:nvSpPr>
        <p:spPr>
          <a:xfrm>
            <a:off x="3238500" y="7647533"/>
            <a:ext cx="683809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EDGE CASES</a:t>
            </a:r>
            <a:endParaRPr lang="en-US" sz="825" dirty="0"/>
          </a:p>
        </p:txBody>
      </p:sp>
      <p:sp>
        <p:nvSpPr>
          <p:cNvPr id="44" name="Text 42"/>
          <p:cNvSpPr/>
          <p:nvPr/>
        </p:nvSpPr>
        <p:spPr>
          <a:xfrm>
            <a:off x="3238500" y="8072512"/>
            <a:ext cx="6838093" cy="281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好炉长在差炉子上的处置过程，是 AI 学习异常工况的最佳教材。</a:t>
            </a:r>
            <a:endParaRPr lang="en-US" sz="1200" dirty="0"/>
          </a:p>
        </p:txBody>
      </p:sp>
      <p:sp>
        <p:nvSpPr>
          <p:cNvPr id="45" name="Shape 43"/>
          <p:cNvSpPr/>
          <p:nvPr/>
        </p:nvSpPr>
        <p:spPr>
          <a:xfrm>
            <a:off x="10191750" y="6715051"/>
            <a:ext cx="7258050" cy="2048917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46" name="Shape 44"/>
          <p:cNvSpPr/>
          <p:nvPr/>
        </p:nvSpPr>
        <p:spPr>
          <a:xfrm>
            <a:off x="10191750" y="8754442"/>
            <a:ext cx="72580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7" name="Text 45"/>
          <p:cNvSpPr/>
          <p:nvPr/>
        </p:nvSpPr>
        <p:spPr>
          <a:xfrm>
            <a:off x="10496550" y="7000801"/>
            <a:ext cx="684790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 · II</a:t>
            </a:r>
            <a:endParaRPr lang="en-US" sz="825" dirty="0"/>
          </a:p>
        </p:txBody>
      </p:sp>
      <p:sp>
        <p:nvSpPr>
          <p:cNvPr id="48" name="Text 46"/>
          <p:cNvSpPr/>
          <p:nvPr/>
        </p:nvSpPr>
        <p:spPr>
          <a:xfrm>
            <a:off x="10496550" y="7234163"/>
            <a:ext cx="6847903" cy="394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25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重点收益炉</a:t>
            </a:r>
            <a:endParaRPr lang="en-US" sz="2550" dirty="0"/>
          </a:p>
        </p:txBody>
      </p:sp>
      <p:sp>
        <p:nvSpPr>
          <p:cNvPr id="49" name="Text 47"/>
          <p:cNvSpPr/>
          <p:nvPr/>
        </p:nvSpPr>
        <p:spPr>
          <a:xfrm>
            <a:off x="10496550" y="7647533"/>
            <a:ext cx="6847903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PRIMARY SAVINGS</a:t>
            </a:r>
            <a:endParaRPr lang="en-US" sz="825" dirty="0"/>
          </a:p>
        </p:txBody>
      </p:sp>
      <p:sp>
        <p:nvSpPr>
          <p:cNvPr id="50" name="Text 48"/>
          <p:cNvSpPr/>
          <p:nvPr/>
        </p:nvSpPr>
        <p:spPr>
          <a:xfrm>
            <a:off x="10496550" y="8072512"/>
            <a:ext cx="6847903" cy="281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F5E6C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收益最大的合作目标。节能空间通常远大于其他三类组合。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16676712" y="6886501"/>
            <a:ext cx="677838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8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★ FOCUS</a:t>
            </a:r>
            <a:endParaRPr lang="en-US" sz="825" dirty="0"/>
          </a:p>
        </p:txBody>
      </p:sp>
      <p:sp>
        <p:nvSpPr>
          <p:cNvPr id="52" name="Text 50"/>
          <p:cNvSpPr/>
          <p:nvPr/>
        </p:nvSpPr>
        <p:spPr>
          <a:xfrm>
            <a:off x="838200" y="9049717"/>
            <a:ext cx="13735050" cy="3133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此外建议设置 1 台 </a:t>
            </a:r>
            <a:pPr algn="l" indent="0" marL="0">
              <a:lnSpc>
                <a:spcPct val="170000"/>
              </a:lnSpc>
              <a:buNone/>
            </a:pPr>
            <a:r>
              <a:rPr lang="en-US" sz="1275" b="1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对照炉</a:t>
            </a:r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（不接入 AI 建议），用于排除外部因素（原料波动、电价、季节）对节能验证的干扰。</a:t>
            </a:r>
            <a:endParaRPr lang="en-US" sz="1275" dirty="0"/>
          </a:p>
        </p:txBody>
      </p:sp>
      <p:sp>
        <p:nvSpPr>
          <p:cNvPr id="53" name="Shape 51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4" name="Text 52"/>
          <p:cNvSpPr/>
          <p:nvPr/>
        </p:nvSpPr>
        <p:spPr>
          <a:xfrm>
            <a:off x="838200" y="9710738"/>
            <a:ext cx="1818159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XIV 配置 · PORTFOLIO</a:t>
            </a:r>
            <a:endParaRPr lang="en-US" sz="900" dirty="0"/>
          </a:p>
        </p:txBody>
      </p:sp>
      <p:sp>
        <p:nvSpPr>
          <p:cNvPr id="55" name="Text 53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485379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XV. 企业获得了什么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16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收益 · OUTCOMES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不只是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省电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更是建立可复制的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炉况管理能力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3581698"/>
            <a:ext cx="816254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08 — 七维收益图</a:t>
            </a:r>
            <a:endParaRPr lang="en-US" sz="9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0" y="3872210"/>
            <a:ext cx="4762500" cy="47625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525000" y="3581698"/>
            <a:ext cx="816254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收益清单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9525000" y="3872210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2" name="Shape 9"/>
          <p:cNvSpPr/>
          <p:nvPr/>
        </p:nvSpPr>
        <p:spPr>
          <a:xfrm>
            <a:off x="9525000" y="4719935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3" name="Text 10"/>
          <p:cNvSpPr/>
          <p:nvPr/>
        </p:nvSpPr>
        <p:spPr>
          <a:xfrm>
            <a:off x="9525000" y="4053185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10115550" y="4053185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降低单位电耗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0115550" y="4338935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直接转化为可测算的现金流。</a:t>
            </a:r>
            <a:endParaRPr lang="en-US" sz="1125" dirty="0"/>
          </a:p>
        </p:txBody>
      </p:sp>
      <p:sp>
        <p:nvSpPr>
          <p:cNvPr id="16" name="Shape 13"/>
          <p:cNvSpPr/>
          <p:nvPr/>
        </p:nvSpPr>
        <p:spPr>
          <a:xfrm>
            <a:off x="9525000" y="5567660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7" name="Text 14"/>
          <p:cNvSpPr/>
          <p:nvPr/>
        </p:nvSpPr>
        <p:spPr>
          <a:xfrm>
            <a:off x="9525000" y="4900910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0115550" y="4900910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缩小班组差距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115550" y="5186660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由"看天吃饭"转为"看数据吃饭"。</a:t>
            </a:r>
            <a:endParaRPr lang="en-US" sz="1125" dirty="0"/>
          </a:p>
        </p:txBody>
      </p:sp>
      <p:sp>
        <p:nvSpPr>
          <p:cNvPr id="20" name="Shape 17"/>
          <p:cNvSpPr/>
          <p:nvPr/>
        </p:nvSpPr>
        <p:spPr>
          <a:xfrm>
            <a:off x="9525000" y="6415385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1" name="Text 18"/>
          <p:cNvSpPr/>
          <p:nvPr/>
        </p:nvSpPr>
        <p:spPr>
          <a:xfrm>
            <a:off x="9525000" y="5748635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22" name="Text 19"/>
          <p:cNvSpPr/>
          <p:nvPr/>
        </p:nvSpPr>
        <p:spPr>
          <a:xfrm>
            <a:off x="10115550" y="5748635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降低对单个老师傅依赖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10115550" y="6034385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经验留在系统里，不会随人走。</a:t>
            </a:r>
            <a:endParaRPr lang="en-US" sz="1125" dirty="0"/>
          </a:p>
        </p:txBody>
      </p:sp>
      <p:sp>
        <p:nvSpPr>
          <p:cNvPr id="24" name="Shape 21"/>
          <p:cNvSpPr/>
          <p:nvPr/>
        </p:nvSpPr>
        <p:spPr>
          <a:xfrm>
            <a:off x="9525000" y="7263110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5" name="Text 22"/>
          <p:cNvSpPr/>
          <p:nvPr/>
        </p:nvSpPr>
        <p:spPr>
          <a:xfrm>
            <a:off x="9525000" y="6596360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26" name="Text 23"/>
          <p:cNvSpPr/>
          <p:nvPr/>
        </p:nvSpPr>
        <p:spPr>
          <a:xfrm>
            <a:off x="10115550" y="6596360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缩短新人培养周期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10115550" y="6882110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普通班组也能获得专家级辅助。</a:t>
            </a:r>
            <a:endParaRPr lang="en-US" sz="1125" dirty="0"/>
          </a:p>
        </p:txBody>
      </p:sp>
      <p:sp>
        <p:nvSpPr>
          <p:cNvPr id="28" name="Shape 25"/>
          <p:cNvSpPr/>
          <p:nvPr/>
        </p:nvSpPr>
        <p:spPr>
          <a:xfrm>
            <a:off x="9525000" y="8110835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9" name="Text 26"/>
          <p:cNvSpPr/>
          <p:nvPr/>
        </p:nvSpPr>
        <p:spPr>
          <a:xfrm>
            <a:off x="9525000" y="7444085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550" dirty="0"/>
          </a:p>
        </p:txBody>
      </p:sp>
      <p:sp>
        <p:nvSpPr>
          <p:cNvPr id="30" name="Text 27"/>
          <p:cNvSpPr/>
          <p:nvPr/>
        </p:nvSpPr>
        <p:spPr>
          <a:xfrm>
            <a:off x="10115550" y="7444085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异常炉况更快恢复</a:t>
            </a:r>
            <a:endParaRPr lang="en-US" sz="1500" dirty="0"/>
          </a:p>
        </p:txBody>
      </p:sp>
      <p:sp>
        <p:nvSpPr>
          <p:cNvPr id="31" name="Text 28"/>
          <p:cNvSpPr/>
          <p:nvPr/>
        </p:nvSpPr>
        <p:spPr>
          <a:xfrm>
            <a:off x="10115550" y="7729835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相似案例 + 风险预警 + 复盘依据。</a:t>
            </a:r>
            <a:endParaRPr lang="en-US" sz="1125" dirty="0"/>
          </a:p>
        </p:txBody>
      </p:sp>
      <p:sp>
        <p:nvSpPr>
          <p:cNvPr id="32" name="Shape 29"/>
          <p:cNvSpPr/>
          <p:nvPr/>
        </p:nvSpPr>
        <p:spPr>
          <a:xfrm>
            <a:off x="9525000" y="8958560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3" name="Text 30"/>
          <p:cNvSpPr/>
          <p:nvPr/>
        </p:nvSpPr>
        <p:spPr>
          <a:xfrm>
            <a:off x="9525000" y="8291810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550" dirty="0"/>
          </a:p>
        </p:txBody>
      </p:sp>
      <p:sp>
        <p:nvSpPr>
          <p:cNvPr id="34" name="Text 31"/>
          <p:cNvSpPr/>
          <p:nvPr/>
        </p:nvSpPr>
        <p:spPr>
          <a:xfrm>
            <a:off x="10115550" y="8291810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支撑节能技改、绿色工厂申报</a:t>
            </a:r>
            <a:endParaRPr lang="en-US" sz="1500" dirty="0"/>
          </a:p>
        </p:txBody>
      </p:sp>
      <p:sp>
        <p:nvSpPr>
          <p:cNvPr id="35" name="Text 32"/>
          <p:cNvSpPr/>
          <p:nvPr/>
        </p:nvSpPr>
        <p:spPr>
          <a:xfrm>
            <a:off x="10115550" y="8577560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完整的能耗与节能证据链。</a:t>
            </a:r>
            <a:endParaRPr lang="en-US" sz="1125" dirty="0"/>
          </a:p>
        </p:txBody>
      </p:sp>
      <p:sp>
        <p:nvSpPr>
          <p:cNvPr id="36" name="Shape 33"/>
          <p:cNvSpPr/>
          <p:nvPr/>
        </p:nvSpPr>
        <p:spPr>
          <a:xfrm>
            <a:off x="9525000" y="9806285"/>
            <a:ext cx="79248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7" name="Text 34"/>
          <p:cNvSpPr/>
          <p:nvPr/>
        </p:nvSpPr>
        <p:spPr>
          <a:xfrm>
            <a:off x="9525000" y="9139535"/>
            <a:ext cx="533400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07</a:t>
            </a:r>
            <a:endParaRPr lang="en-US" sz="2550" dirty="0"/>
          </a:p>
        </p:txBody>
      </p:sp>
      <p:sp>
        <p:nvSpPr>
          <p:cNvPr id="38" name="Text 35"/>
          <p:cNvSpPr/>
          <p:nvPr/>
        </p:nvSpPr>
        <p:spPr>
          <a:xfrm>
            <a:off x="10115550" y="9139535"/>
            <a:ext cx="755427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形成企业自有的炉况数据资产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115550" y="9425285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这台资产，比单次节能更重要。</a:t>
            </a:r>
            <a:endParaRPr lang="en-US" sz="1125" dirty="0"/>
          </a:p>
        </p:txBody>
      </p:sp>
      <p:sp>
        <p:nvSpPr>
          <p:cNvPr id="40" name="Shape 37"/>
          <p:cNvSpPr/>
          <p:nvPr/>
        </p:nvSpPr>
        <p:spPr>
          <a:xfrm>
            <a:off x="838200" y="981581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1" name="Text 38"/>
          <p:cNvSpPr/>
          <p:nvPr/>
        </p:nvSpPr>
        <p:spPr>
          <a:xfrm>
            <a:off x="838200" y="10039648"/>
            <a:ext cx="1644402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 收益 · OUTCOMES</a:t>
            </a:r>
            <a:endParaRPr lang="en-US" sz="900" dirty="0"/>
          </a:p>
        </p:txBody>
      </p:sp>
      <p:sp>
        <p:nvSpPr>
          <p:cNvPr id="42" name="Text 39"/>
          <p:cNvSpPr/>
          <p:nvPr/>
        </p:nvSpPr>
        <p:spPr>
          <a:xfrm>
            <a:off x="16047988" y="995868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874193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XVI. 合作边界与双方责任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17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责任 · SCOPE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667827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我们承担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技术与投入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企业提供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现场与运行配合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Shape 6"/>
          <p:cNvSpPr/>
          <p:nvPr/>
        </p:nvSpPr>
        <p:spPr>
          <a:xfrm>
            <a:off x="838200" y="3638848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9" name="Shape 7"/>
          <p:cNvSpPr/>
          <p:nvPr/>
        </p:nvSpPr>
        <p:spPr>
          <a:xfrm>
            <a:off x="838200" y="3648373"/>
            <a:ext cx="8305800" cy="5838527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0" name="Shape 8"/>
          <p:cNvSpPr/>
          <p:nvPr/>
        </p:nvSpPr>
        <p:spPr>
          <a:xfrm>
            <a:off x="9134475" y="3648373"/>
            <a:ext cx="9525" cy="5838527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1" name="Text 9"/>
          <p:cNvSpPr/>
          <p:nvPr/>
        </p:nvSpPr>
        <p:spPr>
          <a:xfrm>
            <a:off x="1219200" y="3991273"/>
            <a:ext cx="7760303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乙方 · 恒熔工业 AI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219200" y="4224635"/>
            <a:ext cx="7760303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我们负责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1219200" y="4986635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4" name="Shape 12"/>
          <p:cNvSpPr/>
          <p:nvPr/>
        </p:nvSpPr>
        <p:spPr>
          <a:xfrm>
            <a:off x="4976813" y="4986635"/>
            <a:ext cx="9525" cy="805309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5" name="Text 13"/>
          <p:cNvSpPr/>
          <p:nvPr/>
        </p:nvSpPr>
        <p:spPr>
          <a:xfrm>
            <a:off x="1219200" y="5167610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16" name="Text 14"/>
          <p:cNvSpPr/>
          <p:nvPr/>
        </p:nvSpPr>
        <p:spPr>
          <a:xfrm>
            <a:off x="1695450" y="5167610"/>
            <a:ext cx="3203210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设备投入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1695450" y="5428580"/>
            <a:ext cx="3203210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边缘采集盒、视频、声振、电参互感接入。</a:t>
            </a:r>
            <a:endParaRPr lang="en-US" sz="975" dirty="0"/>
          </a:p>
        </p:txBody>
      </p:sp>
      <p:sp>
        <p:nvSpPr>
          <p:cNvPr id="18" name="Shape 16"/>
          <p:cNvSpPr/>
          <p:nvPr/>
        </p:nvSpPr>
        <p:spPr>
          <a:xfrm>
            <a:off x="4986338" y="4986635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9" name="Text 17"/>
          <p:cNvSpPr/>
          <p:nvPr/>
        </p:nvSpPr>
        <p:spPr>
          <a:xfrm>
            <a:off x="4986338" y="5167610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20" name="Text 18"/>
          <p:cNvSpPr/>
          <p:nvPr/>
        </p:nvSpPr>
        <p:spPr>
          <a:xfrm>
            <a:off x="5462588" y="5167610"/>
            <a:ext cx="3213021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数据采集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5462588" y="5428580"/>
            <a:ext cx="3213021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原数据不出厂，按需脱敏。</a:t>
            </a:r>
            <a:endParaRPr lang="en-US" sz="975" dirty="0"/>
          </a:p>
        </p:txBody>
      </p:sp>
      <p:sp>
        <p:nvSpPr>
          <p:cNvPr id="22" name="Shape 20"/>
          <p:cNvSpPr/>
          <p:nvPr/>
        </p:nvSpPr>
        <p:spPr>
          <a:xfrm>
            <a:off x="1219200" y="5791944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3" name="Shape 21"/>
          <p:cNvSpPr/>
          <p:nvPr/>
        </p:nvSpPr>
        <p:spPr>
          <a:xfrm>
            <a:off x="4976813" y="5791944"/>
            <a:ext cx="9525" cy="805309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4" name="Text 22"/>
          <p:cNvSpPr/>
          <p:nvPr/>
        </p:nvSpPr>
        <p:spPr>
          <a:xfrm>
            <a:off x="1219200" y="5972919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25" name="Text 23"/>
          <p:cNvSpPr/>
          <p:nvPr/>
        </p:nvSpPr>
        <p:spPr>
          <a:xfrm>
            <a:off x="1695450" y="5972919"/>
            <a:ext cx="3203210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模型训练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1695450" y="6233889"/>
            <a:ext cx="3203210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一炉一模型，多炉迁移学习。</a:t>
            </a:r>
            <a:endParaRPr lang="en-US" sz="975" dirty="0"/>
          </a:p>
        </p:txBody>
      </p:sp>
      <p:sp>
        <p:nvSpPr>
          <p:cNvPr id="27" name="Shape 25"/>
          <p:cNvSpPr/>
          <p:nvPr/>
        </p:nvSpPr>
        <p:spPr>
          <a:xfrm>
            <a:off x="4986338" y="5791944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8" name="Text 26"/>
          <p:cNvSpPr/>
          <p:nvPr/>
        </p:nvSpPr>
        <p:spPr>
          <a:xfrm>
            <a:off x="4986338" y="5972919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29" name="Text 27"/>
          <p:cNvSpPr/>
          <p:nvPr/>
        </p:nvSpPr>
        <p:spPr>
          <a:xfrm>
            <a:off x="5462588" y="5972919"/>
            <a:ext cx="3213021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系统运维</a:t>
            </a:r>
            <a:endParaRPr lang="en-US" sz="1350" dirty="0"/>
          </a:p>
        </p:txBody>
      </p:sp>
      <p:sp>
        <p:nvSpPr>
          <p:cNvPr id="30" name="Text 28"/>
          <p:cNvSpPr/>
          <p:nvPr/>
        </p:nvSpPr>
        <p:spPr>
          <a:xfrm>
            <a:off x="5462588" y="6233889"/>
            <a:ext cx="3213021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7×24 监控、远程升级、问题响应。</a:t>
            </a:r>
            <a:endParaRPr lang="en-US" sz="975" dirty="0"/>
          </a:p>
        </p:txBody>
      </p:sp>
      <p:sp>
        <p:nvSpPr>
          <p:cNvPr id="31" name="Shape 29"/>
          <p:cNvSpPr/>
          <p:nvPr/>
        </p:nvSpPr>
        <p:spPr>
          <a:xfrm>
            <a:off x="1219200" y="6597253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2" name="Shape 30"/>
          <p:cNvSpPr/>
          <p:nvPr/>
        </p:nvSpPr>
        <p:spPr>
          <a:xfrm>
            <a:off x="4976813" y="6597253"/>
            <a:ext cx="9525" cy="805309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3" name="Text 31"/>
          <p:cNvSpPr/>
          <p:nvPr/>
        </p:nvSpPr>
        <p:spPr>
          <a:xfrm>
            <a:off x="1219200" y="6778228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550" dirty="0"/>
          </a:p>
        </p:txBody>
      </p:sp>
      <p:sp>
        <p:nvSpPr>
          <p:cNvPr id="34" name="Text 32"/>
          <p:cNvSpPr/>
          <p:nvPr/>
        </p:nvSpPr>
        <p:spPr>
          <a:xfrm>
            <a:off x="1695450" y="6778228"/>
            <a:ext cx="3203210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节能分析</a:t>
            </a:r>
            <a:endParaRPr lang="en-US" sz="1350" dirty="0"/>
          </a:p>
        </p:txBody>
      </p:sp>
      <p:sp>
        <p:nvSpPr>
          <p:cNvPr id="35" name="Text 33"/>
          <p:cNvSpPr/>
          <p:nvPr/>
        </p:nvSpPr>
        <p:spPr>
          <a:xfrm>
            <a:off x="1695450" y="7039198"/>
            <a:ext cx="3203210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基准评估、异常工况剔除、M&amp;V 结果。</a:t>
            </a:r>
            <a:endParaRPr lang="en-US" sz="975" dirty="0"/>
          </a:p>
        </p:txBody>
      </p:sp>
      <p:sp>
        <p:nvSpPr>
          <p:cNvPr id="36" name="Shape 34"/>
          <p:cNvSpPr/>
          <p:nvPr/>
        </p:nvSpPr>
        <p:spPr>
          <a:xfrm>
            <a:off x="4986338" y="6597253"/>
            <a:ext cx="3767138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7" name="Text 35"/>
          <p:cNvSpPr/>
          <p:nvPr/>
        </p:nvSpPr>
        <p:spPr>
          <a:xfrm>
            <a:off x="4986338" y="6778228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550" dirty="0"/>
          </a:p>
        </p:txBody>
      </p:sp>
      <p:sp>
        <p:nvSpPr>
          <p:cNvPr id="38" name="Text 36"/>
          <p:cNvSpPr/>
          <p:nvPr/>
        </p:nvSpPr>
        <p:spPr>
          <a:xfrm>
            <a:off x="5462588" y="6778228"/>
            <a:ext cx="3213021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月度报告</a:t>
            </a:r>
            <a:endParaRPr lang="en-US" sz="1350" dirty="0"/>
          </a:p>
        </p:txBody>
      </p:sp>
      <p:sp>
        <p:nvSpPr>
          <p:cNvPr id="39" name="Text 37"/>
          <p:cNvSpPr/>
          <p:nvPr/>
        </p:nvSpPr>
        <p:spPr>
          <a:xfrm>
            <a:off x="5462588" y="7039198"/>
            <a:ext cx="3213021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能耗、节能、采纳率、班组对照。</a:t>
            </a:r>
            <a:endParaRPr lang="en-US" sz="975" dirty="0"/>
          </a:p>
        </p:txBody>
      </p:sp>
      <p:sp>
        <p:nvSpPr>
          <p:cNvPr id="40" name="Text 38"/>
          <p:cNvSpPr/>
          <p:nvPr/>
        </p:nvSpPr>
        <p:spPr>
          <a:xfrm>
            <a:off x="9525000" y="3991273"/>
            <a:ext cx="777011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甲方 · 企业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9525000" y="4224635"/>
            <a:ext cx="7770114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企业负责</a:t>
            </a:r>
            <a:endParaRPr lang="en-US" sz="2700" dirty="0"/>
          </a:p>
        </p:txBody>
      </p:sp>
      <p:sp>
        <p:nvSpPr>
          <p:cNvPr id="42" name="Shape 40"/>
          <p:cNvSpPr/>
          <p:nvPr/>
        </p:nvSpPr>
        <p:spPr>
          <a:xfrm>
            <a:off x="9525000" y="4986635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3" name="Shape 41"/>
          <p:cNvSpPr/>
          <p:nvPr/>
        </p:nvSpPr>
        <p:spPr>
          <a:xfrm>
            <a:off x="13287375" y="4986635"/>
            <a:ext cx="9525" cy="805309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4" name="Text 42"/>
          <p:cNvSpPr/>
          <p:nvPr/>
        </p:nvSpPr>
        <p:spPr>
          <a:xfrm>
            <a:off x="9525000" y="5167610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45" name="Text 43"/>
          <p:cNvSpPr/>
          <p:nvPr/>
        </p:nvSpPr>
        <p:spPr>
          <a:xfrm>
            <a:off x="10001250" y="5167610"/>
            <a:ext cx="320811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提供数据接口</a:t>
            </a:r>
            <a:endParaRPr lang="en-US" sz="1350" dirty="0"/>
          </a:p>
        </p:txBody>
      </p:sp>
      <p:sp>
        <p:nvSpPr>
          <p:cNvPr id="46" name="Text 44"/>
          <p:cNvSpPr/>
          <p:nvPr/>
        </p:nvSpPr>
        <p:spPr>
          <a:xfrm>
            <a:off x="10001250" y="5428580"/>
            <a:ext cx="3208115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DCS / PLC / 仪表数据按约定接入。</a:t>
            </a:r>
            <a:endParaRPr lang="en-US" sz="975" dirty="0"/>
          </a:p>
        </p:txBody>
      </p:sp>
      <p:sp>
        <p:nvSpPr>
          <p:cNvPr id="47" name="Shape 45"/>
          <p:cNvSpPr/>
          <p:nvPr/>
        </p:nvSpPr>
        <p:spPr>
          <a:xfrm>
            <a:off x="13296900" y="4986635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8" name="Text 46"/>
          <p:cNvSpPr/>
          <p:nvPr/>
        </p:nvSpPr>
        <p:spPr>
          <a:xfrm>
            <a:off x="13296900" y="5167610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49" name="Text 47"/>
          <p:cNvSpPr/>
          <p:nvPr/>
        </p:nvSpPr>
        <p:spPr>
          <a:xfrm>
            <a:off x="13773150" y="5167610"/>
            <a:ext cx="3217926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配合安装</a:t>
            </a:r>
            <a:endParaRPr lang="en-US" sz="1350" dirty="0"/>
          </a:p>
        </p:txBody>
      </p:sp>
      <p:sp>
        <p:nvSpPr>
          <p:cNvPr id="50" name="Text 48"/>
          <p:cNvSpPr/>
          <p:nvPr/>
        </p:nvSpPr>
        <p:spPr>
          <a:xfrm>
            <a:off x="13773150" y="5428580"/>
            <a:ext cx="3217926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现场点位、电源、网络与停机窗口。</a:t>
            </a:r>
            <a:endParaRPr lang="en-US" sz="975" dirty="0"/>
          </a:p>
        </p:txBody>
      </p:sp>
      <p:sp>
        <p:nvSpPr>
          <p:cNvPr id="51" name="Shape 49"/>
          <p:cNvSpPr/>
          <p:nvPr/>
        </p:nvSpPr>
        <p:spPr>
          <a:xfrm>
            <a:off x="9525000" y="5791944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2" name="Shape 50"/>
          <p:cNvSpPr/>
          <p:nvPr/>
        </p:nvSpPr>
        <p:spPr>
          <a:xfrm>
            <a:off x="13287375" y="5791944"/>
            <a:ext cx="9525" cy="805309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3" name="Text 51"/>
          <p:cNvSpPr/>
          <p:nvPr/>
        </p:nvSpPr>
        <p:spPr>
          <a:xfrm>
            <a:off x="9525000" y="5972919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54" name="Text 52"/>
          <p:cNvSpPr/>
          <p:nvPr/>
        </p:nvSpPr>
        <p:spPr>
          <a:xfrm>
            <a:off x="10001250" y="5972919"/>
            <a:ext cx="320811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保证系统运行</a:t>
            </a:r>
            <a:endParaRPr lang="en-US" sz="1350" dirty="0"/>
          </a:p>
        </p:txBody>
      </p:sp>
      <p:sp>
        <p:nvSpPr>
          <p:cNvPr id="55" name="Text 53"/>
          <p:cNvSpPr/>
          <p:nvPr/>
        </p:nvSpPr>
        <p:spPr>
          <a:xfrm>
            <a:off x="10001250" y="6233889"/>
            <a:ext cx="3208115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不无故停用、不绕过、不屏蔽。</a:t>
            </a:r>
            <a:endParaRPr lang="en-US" sz="975" dirty="0"/>
          </a:p>
        </p:txBody>
      </p:sp>
      <p:sp>
        <p:nvSpPr>
          <p:cNvPr id="56" name="Shape 54"/>
          <p:cNvSpPr/>
          <p:nvPr/>
        </p:nvSpPr>
        <p:spPr>
          <a:xfrm>
            <a:off x="13296900" y="5791944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57" name="Text 55"/>
          <p:cNvSpPr/>
          <p:nvPr/>
        </p:nvSpPr>
        <p:spPr>
          <a:xfrm>
            <a:off x="13296900" y="5972919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58" name="Text 56"/>
          <p:cNvSpPr/>
          <p:nvPr/>
        </p:nvSpPr>
        <p:spPr>
          <a:xfrm>
            <a:off x="13773150" y="5972919"/>
            <a:ext cx="3217926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安排炉长参与</a:t>
            </a:r>
            <a:endParaRPr lang="en-US" sz="1350" dirty="0"/>
          </a:p>
        </p:txBody>
      </p:sp>
      <p:sp>
        <p:nvSpPr>
          <p:cNvPr id="59" name="Text 57"/>
          <p:cNvSpPr/>
          <p:nvPr/>
        </p:nvSpPr>
        <p:spPr>
          <a:xfrm>
            <a:off x="13773150" y="6233889"/>
            <a:ext cx="3217926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访谈、复盘、案例打标。</a:t>
            </a:r>
            <a:endParaRPr lang="en-US" sz="975" dirty="0"/>
          </a:p>
        </p:txBody>
      </p:sp>
      <p:sp>
        <p:nvSpPr>
          <p:cNvPr id="60" name="Shape 58"/>
          <p:cNvSpPr/>
          <p:nvPr/>
        </p:nvSpPr>
        <p:spPr>
          <a:xfrm>
            <a:off x="9525000" y="6597253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1" name="Shape 59"/>
          <p:cNvSpPr/>
          <p:nvPr/>
        </p:nvSpPr>
        <p:spPr>
          <a:xfrm>
            <a:off x="13287375" y="6597253"/>
            <a:ext cx="9525" cy="805309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2" name="Text 60"/>
          <p:cNvSpPr/>
          <p:nvPr/>
        </p:nvSpPr>
        <p:spPr>
          <a:xfrm>
            <a:off x="9525000" y="6778228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550" dirty="0"/>
          </a:p>
        </p:txBody>
      </p:sp>
      <p:sp>
        <p:nvSpPr>
          <p:cNvPr id="63" name="Text 61"/>
          <p:cNvSpPr/>
          <p:nvPr/>
        </p:nvSpPr>
        <p:spPr>
          <a:xfrm>
            <a:off x="10001250" y="6778228"/>
            <a:ext cx="320811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提供生产记录</a:t>
            </a:r>
            <a:endParaRPr lang="en-US" sz="1350" dirty="0"/>
          </a:p>
        </p:txBody>
      </p:sp>
      <p:sp>
        <p:nvSpPr>
          <p:cNvPr id="64" name="Text 62"/>
          <p:cNvSpPr/>
          <p:nvPr/>
        </p:nvSpPr>
        <p:spPr>
          <a:xfrm>
            <a:off x="10001250" y="7039198"/>
            <a:ext cx="3208115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产量、质量、原料、停炉、电价等。</a:t>
            </a:r>
            <a:endParaRPr lang="en-US" sz="975" dirty="0"/>
          </a:p>
        </p:txBody>
      </p:sp>
      <p:sp>
        <p:nvSpPr>
          <p:cNvPr id="65" name="Shape 63"/>
          <p:cNvSpPr/>
          <p:nvPr/>
        </p:nvSpPr>
        <p:spPr>
          <a:xfrm>
            <a:off x="13296900" y="6597253"/>
            <a:ext cx="37719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6" name="Text 64"/>
          <p:cNvSpPr/>
          <p:nvPr/>
        </p:nvSpPr>
        <p:spPr>
          <a:xfrm>
            <a:off x="13296900" y="6778228"/>
            <a:ext cx="438150" cy="490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550" dirty="0"/>
          </a:p>
        </p:txBody>
      </p:sp>
      <p:sp>
        <p:nvSpPr>
          <p:cNvPr id="67" name="Text 65"/>
          <p:cNvSpPr/>
          <p:nvPr/>
        </p:nvSpPr>
        <p:spPr>
          <a:xfrm>
            <a:off x="13773150" y="6778228"/>
            <a:ext cx="3217926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配合节能验证</a:t>
            </a:r>
            <a:endParaRPr lang="en-US" sz="1350" dirty="0"/>
          </a:p>
        </p:txBody>
      </p:sp>
      <p:sp>
        <p:nvSpPr>
          <p:cNvPr id="68" name="Text 66"/>
          <p:cNvSpPr/>
          <p:nvPr/>
        </p:nvSpPr>
        <p:spPr>
          <a:xfrm>
            <a:off x="13773150" y="7039198"/>
            <a:ext cx="3217926" cy="2300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97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必要时支持第三方测量与验证。</a:t>
            </a:r>
            <a:endParaRPr lang="en-US" sz="975" dirty="0"/>
          </a:p>
        </p:txBody>
      </p:sp>
      <p:sp>
        <p:nvSpPr>
          <p:cNvPr id="69" name="Shape 67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70" name="Text 68"/>
          <p:cNvSpPr/>
          <p:nvPr/>
        </p:nvSpPr>
        <p:spPr>
          <a:xfrm>
            <a:off x="838200" y="9710738"/>
            <a:ext cx="147072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XVI 责任 · SCOPE</a:t>
            </a:r>
            <a:endParaRPr lang="en-US" sz="900" dirty="0"/>
          </a:p>
        </p:txBody>
      </p:sp>
      <p:sp>
        <p:nvSpPr>
          <p:cNvPr id="71" name="Text 69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8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382500" y="4381500"/>
            <a:ext cx="8382000" cy="8382000"/>
          </a:xfrm>
          <a:prstGeom prst="rect">
            <a:avLst/>
          </a:prstGeom>
          <a:solidFill>
            <a:srgbClr val="E5A23B">
              <a:alpha val="3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5" name="Text 3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6" name="Text 4"/>
          <p:cNvSpPr/>
          <p:nvPr/>
        </p:nvSpPr>
        <p:spPr>
          <a:xfrm>
            <a:off x="2580084" y="473869"/>
            <a:ext cx="109411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XVII. 下一步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18 / 18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838200" y="1343025"/>
            <a:ext cx="14716125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下一步 · NEXT</a:t>
            </a:r>
            <a:endParaRPr lang="en-US" sz="975" dirty="0"/>
          </a:p>
        </p:txBody>
      </p:sp>
      <p:sp>
        <p:nvSpPr>
          <p:cNvPr id="9" name="Text 7"/>
          <p:cNvSpPr/>
          <p:nvPr/>
        </p:nvSpPr>
        <p:spPr>
          <a:xfrm>
            <a:off x="838200" y="1747838"/>
            <a:ext cx="14716125" cy="26330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4000"/>
              </a:lnSpc>
              <a:buNone/>
            </a:pPr>
            <a:r>
              <a:rPr lang="en-US" sz="5100" b="1" spc="-25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先选 </a:t>
            </a:r>
            <a:pPr algn="l" indent="0" marL="0">
              <a:lnSpc>
                <a:spcPct val="124000"/>
              </a:lnSpc>
              <a:buNone/>
            </a:pPr>
            <a:r>
              <a:rPr lang="en-US" sz="5100" i="1" spc="-2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 台标杆学习炉 </a:t>
            </a:r>
            <a:pPr algn="l" indent="0" marL="0">
              <a:lnSpc>
                <a:spcPct val="124000"/>
              </a:lnSpc>
              <a:buNone/>
            </a:pPr>
            <a:r>
              <a:rPr lang="en-US" sz="5100" b="1" spc="-25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与 </a:t>
            </a:r>
            <a:pPr algn="l" indent="0" marL="0">
              <a:lnSpc>
                <a:spcPct val="124000"/>
              </a:lnSpc>
              <a:buNone/>
            </a:pPr>
            <a:r>
              <a:rPr lang="en-US" sz="5100" i="1" spc="-2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 台目标优化炉 </a:t>
            </a:r>
            <a:pPr algn="l" indent="0" marL="0">
              <a:lnSpc>
                <a:spcPct val="124000"/>
              </a:lnSpc>
              <a:buNone/>
            </a:pPr>
            <a:r>
              <a:rPr lang="en-US" sz="5100" b="1" spc="-25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启动 </a:t>
            </a:r>
            <a:pPr algn="l" indent="0" marL="0">
              <a:lnSpc>
                <a:spcPct val="124000"/>
              </a:lnSpc>
              <a:buNone/>
            </a:pPr>
            <a:r>
              <a:rPr lang="en-US" sz="5100" i="1" spc="-25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零投入试点</a:t>
            </a:r>
            <a:pPr algn="l" indent="0" marL="0">
              <a:lnSpc>
                <a:spcPct val="124000"/>
              </a:lnSpc>
              <a:buNone/>
            </a:pPr>
            <a:r>
              <a:rPr lang="en-US" sz="5100" b="1" spc="-25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5100" dirty="0"/>
          </a:p>
        </p:txBody>
      </p:sp>
      <p:sp>
        <p:nvSpPr>
          <p:cNvPr id="10" name="Shape 8"/>
          <p:cNvSpPr/>
          <p:nvPr/>
        </p:nvSpPr>
        <p:spPr>
          <a:xfrm>
            <a:off x="838200" y="7072238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1" name="Shape 9"/>
          <p:cNvSpPr/>
          <p:nvPr/>
        </p:nvSpPr>
        <p:spPr>
          <a:xfrm>
            <a:off x="838200" y="5310113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2" name="Shape 10"/>
          <p:cNvSpPr/>
          <p:nvPr/>
        </p:nvSpPr>
        <p:spPr>
          <a:xfrm>
            <a:off x="4150965" y="5319638"/>
            <a:ext cx="9525" cy="17526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3" name="Text 11"/>
          <p:cNvSpPr/>
          <p:nvPr/>
        </p:nvSpPr>
        <p:spPr>
          <a:xfrm>
            <a:off x="1085850" y="5548238"/>
            <a:ext cx="2901989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i.</a:t>
            </a:r>
            <a:endParaRPr lang="en-US" sz="2550" dirty="0"/>
          </a:p>
        </p:txBody>
      </p:sp>
      <p:sp>
        <p:nvSpPr>
          <p:cNvPr id="14" name="Text 12"/>
          <p:cNvSpPr/>
          <p:nvPr/>
        </p:nvSpPr>
        <p:spPr>
          <a:xfrm>
            <a:off x="1085850" y="5948288"/>
            <a:ext cx="290198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现场调研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085850" y="6291188"/>
            <a:ext cx="290198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SURVEY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1085850" y="6543601"/>
            <a:ext cx="2901989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4–6 天</a:t>
            </a:r>
            <a:endParaRPr lang="en-US" sz="975" dirty="0"/>
          </a:p>
        </p:txBody>
      </p:sp>
      <p:sp>
        <p:nvSpPr>
          <p:cNvPr id="17" name="Shape 15"/>
          <p:cNvSpPr/>
          <p:nvPr/>
        </p:nvSpPr>
        <p:spPr>
          <a:xfrm>
            <a:off x="7473255" y="5319638"/>
            <a:ext cx="9525" cy="17526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8" name="Text 16"/>
          <p:cNvSpPr/>
          <p:nvPr/>
        </p:nvSpPr>
        <p:spPr>
          <a:xfrm>
            <a:off x="4408140" y="5548238"/>
            <a:ext cx="2901989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ii.</a:t>
            </a:r>
            <a:endParaRPr lang="en-US" sz="2550" dirty="0"/>
          </a:p>
        </p:txBody>
      </p:sp>
      <p:sp>
        <p:nvSpPr>
          <p:cNvPr id="19" name="Text 17"/>
          <p:cNvSpPr/>
          <p:nvPr/>
        </p:nvSpPr>
        <p:spPr>
          <a:xfrm>
            <a:off x="4408140" y="5948288"/>
            <a:ext cx="290198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确定试点炉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4408140" y="6291188"/>
            <a:ext cx="290198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PILOT SELECT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408140" y="6543601"/>
            <a:ext cx="2901989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 周内</a:t>
            </a:r>
            <a:endParaRPr lang="en-US" sz="975" dirty="0"/>
          </a:p>
        </p:txBody>
      </p:sp>
      <p:sp>
        <p:nvSpPr>
          <p:cNvPr id="22" name="Shape 20"/>
          <p:cNvSpPr/>
          <p:nvPr/>
        </p:nvSpPr>
        <p:spPr>
          <a:xfrm>
            <a:off x="10795620" y="5319638"/>
            <a:ext cx="9525" cy="17526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3" name="Text 21"/>
          <p:cNvSpPr/>
          <p:nvPr/>
        </p:nvSpPr>
        <p:spPr>
          <a:xfrm>
            <a:off x="7730430" y="5548238"/>
            <a:ext cx="2902066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iii.</a:t>
            </a:r>
            <a:endParaRPr lang="en-US" sz="2550" dirty="0"/>
          </a:p>
        </p:txBody>
      </p:sp>
      <p:sp>
        <p:nvSpPr>
          <p:cNvPr id="24" name="Text 22"/>
          <p:cNvSpPr/>
          <p:nvPr/>
        </p:nvSpPr>
        <p:spPr>
          <a:xfrm>
            <a:off x="7730430" y="5948288"/>
            <a:ext cx="2902066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签合作框架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7730430" y="6291188"/>
            <a:ext cx="2902066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FRAMEWORK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7730430" y="6543601"/>
            <a:ext cx="2902066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 周内</a:t>
            </a:r>
            <a:endParaRPr lang="en-US" sz="975" dirty="0"/>
          </a:p>
        </p:txBody>
      </p:sp>
      <p:sp>
        <p:nvSpPr>
          <p:cNvPr id="27" name="Shape 25"/>
          <p:cNvSpPr/>
          <p:nvPr/>
        </p:nvSpPr>
        <p:spPr>
          <a:xfrm>
            <a:off x="14117910" y="5319638"/>
            <a:ext cx="9525" cy="17526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8" name="Text 26"/>
          <p:cNvSpPr/>
          <p:nvPr/>
        </p:nvSpPr>
        <p:spPr>
          <a:xfrm>
            <a:off x="11052795" y="5548238"/>
            <a:ext cx="2901989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iv.</a:t>
            </a:r>
            <a:endParaRPr lang="en-US" sz="2550" dirty="0"/>
          </a:p>
        </p:txBody>
      </p:sp>
      <p:sp>
        <p:nvSpPr>
          <p:cNvPr id="29" name="Text 27"/>
          <p:cNvSpPr/>
          <p:nvPr/>
        </p:nvSpPr>
        <p:spPr>
          <a:xfrm>
            <a:off x="11052795" y="5948288"/>
            <a:ext cx="2901989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基准采集</a:t>
            </a:r>
            <a:endParaRPr lang="en-US" sz="1650" dirty="0"/>
          </a:p>
        </p:txBody>
      </p:sp>
      <p:sp>
        <p:nvSpPr>
          <p:cNvPr id="30" name="Text 28"/>
          <p:cNvSpPr/>
          <p:nvPr/>
        </p:nvSpPr>
        <p:spPr>
          <a:xfrm>
            <a:off x="11052795" y="6291188"/>
            <a:ext cx="290198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BASELINE</a:t>
            </a:r>
            <a:endParaRPr lang="en-US" sz="750" dirty="0"/>
          </a:p>
        </p:txBody>
      </p:sp>
      <p:sp>
        <p:nvSpPr>
          <p:cNvPr id="31" name="Text 29"/>
          <p:cNvSpPr/>
          <p:nvPr/>
        </p:nvSpPr>
        <p:spPr>
          <a:xfrm>
            <a:off x="11052795" y="6543601"/>
            <a:ext cx="2901989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30–60 天</a:t>
            </a:r>
            <a:endParaRPr lang="en-US" sz="975" dirty="0"/>
          </a:p>
        </p:txBody>
      </p:sp>
      <p:sp>
        <p:nvSpPr>
          <p:cNvPr id="32" name="Shape 30"/>
          <p:cNvSpPr/>
          <p:nvPr/>
        </p:nvSpPr>
        <p:spPr>
          <a:xfrm>
            <a:off x="14127435" y="5319638"/>
            <a:ext cx="3322290" cy="1752600"/>
          </a:xfrm>
          <a:prstGeom prst="rect">
            <a:avLst/>
          </a:prstGeom>
          <a:solidFill>
            <a:srgbClr val="7C2C0E"/>
          </a:solidFill>
          <a:ln/>
        </p:spPr>
      </p:sp>
      <p:sp>
        <p:nvSpPr>
          <p:cNvPr id="33" name="Text 31"/>
          <p:cNvSpPr/>
          <p:nvPr/>
        </p:nvSpPr>
        <p:spPr>
          <a:xfrm>
            <a:off x="14375085" y="5548238"/>
            <a:ext cx="29118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v.</a:t>
            </a:r>
            <a:endParaRPr lang="en-US" sz="2550" dirty="0"/>
          </a:p>
        </p:txBody>
      </p:sp>
      <p:sp>
        <p:nvSpPr>
          <p:cNvPr id="34" name="Text 32"/>
          <p:cNvSpPr/>
          <p:nvPr/>
        </p:nvSpPr>
        <p:spPr>
          <a:xfrm>
            <a:off x="14375085" y="5948288"/>
            <a:ext cx="29118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节能分享</a:t>
            </a:r>
            <a:endParaRPr lang="en-US" sz="1650" dirty="0"/>
          </a:p>
        </p:txBody>
      </p:sp>
      <p:sp>
        <p:nvSpPr>
          <p:cNvPr id="35" name="Text 33"/>
          <p:cNvSpPr/>
          <p:nvPr/>
        </p:nvSpPr>
        <p:spPr>
          <a:xfrm>
            <a:off x="14375085" y="6291188"/>
            <a:ext cx="291180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SAVINGS SHARING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14375085" y="6543601"/>
            <a:ext cx="291180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BDB4A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验证通过即启动</a:t>
            </a:r>
            <a:endParaRPr lang="en-US" sz="975" dirty="0"/>
          </a:p>
        </p:txBody>
      </p:sp>
      <p:sp>
        <p:nvSpPr>
          <p:cNvPr id="37" name="Text 35"/>
          <p:cNvSpPr/>
          <p:nvPr/>
        </p:nvSpPr>
        <p:spPr>
          <a:xfrm>
            <a:off x="838200" y="7851577"/>
            <a:ext cx="9614535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合作宣言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838200" y="8142089"/>
            <a:ext cx="9614535" cy="8114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i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"我们不卖设备，也不卖软件。 我们与企业共同经营 一项可持续产生收益 的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AI 节能资产</a:t>
            </a:r>
            <a:pPr algn="l" indent="0" marL="0">
              <a:lnSpc>
                <a:spcPct val="145000"/>
              </a:lnSpc>
              <a:buNone/>
            </a:pPr>
            <a:r>
              <a:rPr lang="en-US" sz="2100" i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。"</a:t>
            </a:r>
            <a:endParaRPr lang="en-US" sz="2100" dirty="0"/>
          </a:p>
        </p:txBody>
      </p:sp>
      <p:sp>
        <p:nvSpPr>
          <p:cNvPr id="39" name="Text 37"/>
          <p:cNvSpPr/>
          <p:nvPr/>
        </p:nvSpPr>
        <p:spPr>
          <a:xfrm>
            <a:off x="14288244" y="7898160"/>
            <a:ext cx="1237506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联系 · CONTACT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14706526" y="8188672"/>
            <a:ext cx="819224" cy="3123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付 先生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13597086" y="8596313"/>
            <a:ext cx="1928664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650" spc="13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138 8545 5555</a:t>
            </a:r>
            <a:endParaRPr lang="en-US" sz="1650" dirty="0"/>
          </a:p>
        </p:txBody>
      </p:sp>
      <p:sp>
        <p:nvSpPr>
          <p:cNvPr id="42" name="Text 40"/>
          <p:cNvSpPr/>
          <p:nvPr/>
        </p:nvSpPr>
        <p:spPr>
          <a:xfrm>
            <a:off x="13599170" y="9039225"/>
            <a:ext cx="192658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825" spc="149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恒熔工业 AI · 矿热炉能效托管</a:t>
            </a:r>
            <a:endParaRPr lang="en-US" sz="825" dirty="0"/>
          </a:p>
        </p:txBody>
      </p:sp>
      <p:sp>
        <p:nvSpPr>
          <p:cNvPr id="43" name="Shape 41"/>
          <p:cNvSpPr/>
          <p:nvPr/>
        </p:nvSpPr>
        <p:spPr>
          <a:xfrm>
            <a:off x="15830550" y="7562850"/>
            <a:ext cx="1619250" cy="1619250"/>
          </a:xfrm>
          <a:prstGeom prst="rect">
            <a:avLst/>
          </a:prstGeom>
          <a:solidFill>
            <a:srgbClr val="F1ECE0"/>
          </a:solidFill>
          <a:ln/>
        </p:spPr>
      </p:sp>
      <p:pic>
        <p:nvPicPr>
          <p:cNvPr id="4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5925800" y="7658100"/>
            <a:ext cx="1428750" cy="1428750"/>
          </a:xfrm>
          <a:prstGeom prst="rect">
            <a:avLst/>
          </a:prstGeom>
        </p:spPr>
      </p:pic>
      <p:sp>
        <p:nvSpPr>
          <p:cNvPr id="45" name="Shape 42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6" name="Text 43"/>
          <p:cNvSpPr/>
          <p:nvPr/>
        </p:nvSpPr>
        <p:spPr>
          <a:xfrm>
            <a:off x="838200" y="9710738"/>
            <a:ext cx="160325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XVII 下一步 · NEXT</a:t>
            </a:r>
            <a:endParaRPr lang="en-US" sz="900" dirty="0"/>
          </a:p>
        </p:txBody>
      </p:sp>
      <p:sp>
        <p:nvSpPr>
          <p:cNvPr id="47" name="Text 44"/>
          <p:cNvSpPr/>
          <p:nvPr/>
        </p:nvSpPr>
        <p:spPr>
          <a:xfrm>
            <a:off x="16433081" y="9629775"/>
            <a:ext cx="1092919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— 提案至此 —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24264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I. 为什么是现在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02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438275"/>
            <a:ext cx="943135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现在 · WHY NOW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843088"/>
            <a:ext cx="9431350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高耗能工业，已进入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能效基准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约束 与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标杆水平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提升 的新阶段。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3326309"/>
            <a:ext cx="9025890" cy="981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3A332A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国家发改委等部门发布的《工业重点领域能效标杆水平和基准水平》明确： 工业硅、黄磷、铁合金、电解铝、水泥熟料等领域， </a:t>
            </a:r>
            <a:pPr algn="l" indent="0" marL="0">
              <a:lnSpc>
                <a:spcPct val="150000"/>
              </a:lnSpc>
              <a:buNone/>
            </a:pPr>
            <a:r>
              <a:rPr lang="en-US" sz="1650" b="1" dirty="0">
                <a:solidFill>
                  <a:srgbClr val="C44A1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低于基准水平要明确改造或淘汰时限 </a:t>
            </a:r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3A332A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； 介于基准与标杆之间，鼓励"应改尽改、应提尽提"。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838200" y="5845671"/>
            <a:ext cx="91566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0" name="Shape 8"/>
          <p:cNvSpPr/>
          <p:nvPr/>
        </p:nvSpPr>
        <p:spPr>
          <a:xfrm>
            <a:off x="838200" y="4878884"/>
            <a:ext cx="91566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1" name="Shape 9"/>
          <p:cNvSpPr/>
          <p:nvPr/>
        </p:nvSpPr>
        <p:spPr>
          <a:xfrm>
            <a:off x="3117800" y="4888409"/>
            <a:ext cx="9525" cy="957263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2" name="Text 10"/>
          <p:cNvSpPr/>
          <p:nvPr/>
        </p:nvSpPr>
        <p:spPr>
          <a:xfrm>
            <a:off x="838200" y="5097959"/>
            <a:ext cx="214625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基准约束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38200" y="5331321"/>
            <a:ext cx="21462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改造 / 淘汰</a:t>
            </a:r>
            <a:endParaRPr lang="en-US" sz="1650" dirty="0"/>
          </a:p>
        </p:txBody>
      </p:sp>
      <p:sp>
        <p:nvSpPr>
          <p:cNvPr id="14" name="Shape 12"/>
          <p:cNvSpPr/>
          <p:nvPr/>
        </p:nvSpPr>
        <p:spPr>
          <a:xfrm>
            <a:off x="5407000" y="4888409"/>
            <a:ext cx="9525" cy="957263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5" name="Text 13"/>
          <p:cNvSpPr/>
          <p:nvPr/>
        </p:nvSpPr>
        <p:spPr>
          <a:xfrm>
            <a:off x="3336875" y="5097959"/>
            <a:ext cx="1936775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标杆牵引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336875" y="5331321"/>
            <a:ext cx="19367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应提尽提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7696126" y="4888409"/>
            <a:ext cx="9525" cy="957263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8" name="Text 16"/>
          <p:cNvSpPr/>
          <p:nvPr/>
        </p:nvSpPr>
        <p:spPr>
          <a:xfrm>
            <a:off x="5626075" y="5097959"/>
            <a:ext cx="193670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绿色工厂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626075" y="5331321"/>
            <a:ext cx="19367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能效领跑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7915201" y="5097959"/>
            <a:ext cx="215585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双碳合规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7915201" y="5331321"/>
            <a:ext cx="21558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节能降碳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10909250" y="1438275"/>
            <a:ext cx="6736689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01 — 能效阶梯</a:t>
            </a:r>
            <a:endParaRPr lang="en-US" sz="900" dirty="0"/>
          </a:p>
        </p:txBody>
      </p:sp>
      <p:pic>
        <p:nvPicPr>
          <p:cNvPr id="2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250" y="1766888"/>
            <a:ext cx="6540475" cy="7043589"/>
          </a:xfrm>
          <a:prstGeom prst="rect">
            <a:avLst/>
          </a:prstGeom>
        </p:spPr>
      </p:pic>
      <p:sp>
        <p:nvSpPr>
          <p:cNvPr id="24" name="Shape 21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5" name="Text 22"/>
          <p:cNvSpPr/>
          <p:nvPr/>
        </p:nvSpPr>
        <p:spPr>
          <a:xfrm>
            <a:off x="838200" y="9710738"/>
            <a:ext cx="2165672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 政策 · POLICY PRESSURE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485379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II. 企业的真实痛点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03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痛点 · WHERE THE LOSS IS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最大的浪费，不在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设备本身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而在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炉况波动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与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经验不可复制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3638848"/>
            <a:ext cx="812330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02 — 老板每天遇到的问题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838200" y="3929360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0" name="Shape 8"/>
          <p:cNvSpPr/>
          <p:nvPr/>
        </p:nvSpPr>
        <p:spPr>
          <a:xfrm>
            <a:off x="838200" y="4916091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1" name="Text 9"/>
          <p:cNvSpPr/>
          <p:nvPr/>
        </p:nvSpPr>
        <p:spPr>
          <a:xfrm>
            <a:off x="838200" y="4148435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12" name="Text 10"/>
          <p:cNvSpPr/>
          <p:nvPr/>
        </p:nvSpPr>
        <p:spPr>
          <a:xfrm>
            <a:off x="1619250" y="4148435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同炉不同班，吨电耗差异显著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1619250" y="4477941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同一台炉，不同班组之间常出现 数百 kWh/t 的稳定差距。</a:t>
            </a:r>
            <a:endParaRPr lang="en-US" sz="1125" dirty="0"/>
          </a:p>
        </p:txBody>
      </p:sp>
      <p:sp>
        <p:nvSpPr>
          <p:cNvPr id="14" name="Shape 12"/>
          <p:cNvSpPr/>
          <p:nvPr/>
        </p:nvSpPr>
        <p:spPr>
          <a:xfrm>
            <a:off x="838200" y="5902821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5" name="Text 13"/>
          <p:cNvSpPr/>
          <p:nvPr/>
        </p:nvSpPr>
        <p:spPr>
          <a:xfrm>
            <a:off x="838200" y="5135166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16" name="Text 14"/>
          <p:cNvSpPr/>
          <p:nvPr/>
        </p:nvSpPr>
        <p:spPr>
          <a:xfrm>
            <a:off x="1619250" y="5135166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优秀炉长稀缺，经验不可复制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1619250" y="5464671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看火、听声、看电参 — 判断逻辑停留在个人头脑里。</a:t>
            </a:r>
            <a:endParaRPr lang="en-US" sz="1125" dirty="0"/>
          </a:p>
        </p:txBody>
      </p:sp>
      <p:sp>
        <p:nvSpPr>
          <p:cNvPr id="18" name="Shape 16"/>
          <p:cNvSpPr/>
          <p:nvPr/>
        </p:nvSpPr>
        <p:spPr>
          <a:xfrm>
            <a:off x="838200" y="6889552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9" name="Text 17"/>
          <p:cNvSpPr/>
          <p:nvPr/>
        </p:nvSpPr>
        <p:spPr>
          <a:xfrm>
            <a:off x="838200" y="6121896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20" name="Text 18"/>
          <p:cNvSpPr/>
          <p:nvPr/>
        </p:nvSpPr>
        <p:spPr>
          <a:xfrm>
            <a:off x="1619250" y="6121896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换炉、换班、换原料后水平波动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1619250" y="6451402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条件一变，经验就需要重新积累，节能成果难以保持。</a:t>
            </a:r>
            <a:endParaRPr lang="en-US" sz="1125" dirty="0"/>
          </a:p>
        </p:txBody>
      </p:sp>
      <p:sp>
        <p:nvSpPr>
          <p:cNvPr id="22" name="Shape 20"/>
          <p:cNvSpPr/>
          <p:nvPr/>
        </p:nvSpPr>
        <p:spPr>
          <a:xfrm>
            <a:off x="838200" y="7876282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3" name="Text 21"/>
          <p:cNvSpPr/>
          <p:nvPr/>
        </p:nvSpPr>
        <p:spPr>
          <a:xfrm>
            <a:off x="838200" y="7108627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24" name="Text 22"/>
          <p:cNvSpPr/>
          <p:nvPr/>
        </p:nvSpPr>
        <p:spPr>
          <a:xfrm>
            <a:off x="1619250" y="7108627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异常炉况严重依赖个人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1619250" y="7438132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关键时刻只能等老师傅，处置时延直接转化为电耗与产量损失。</a:t>
            </a:r>
            <a:endParaRPr lang="en-US" sz="1125" dirty="0"/>
          </a:p>
        </p:txBody>
      </p:sp>
      <p:sp>
        <p:nvSpPr>
          <p:cNvPr id="26" name="Shape 24"/>
          <p:cNvSpPr/>
          <p:nvPr/>
        </p:nvSpPr>
        <p:spPr>
          <a:xfrm>
            <a:off x="838200" y="8863013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27" name="Text 25"/>
          <p:cNvSpPr/>
          <p:nvPr/>
        </p:nvSpPr>
        <p:spPr>
          <a:xfrm>
            <a:off x="838200" y="8095357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550" dirty="0"/>
          </a:p>
        </p:txBody>
      </p:sp>
      <p:sp>
        <p:nvSpPr>
          <p:cNvPr id="28" name="Text 26"/>
          <p:cNvSpPr/>
          <p:nvPr/>
        </p:nvSpPr>
        <p:spPr>
          <a:xfrm>
            <a:off x="1619250" y="8095357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DCS / PLC 只控制，不沉淀</a:t>
            </a:r>
            <a:endParaRPr lang="en-US" sz="1650" dirty="0"/>
          </a:p>
        </p:txBody>
      </p:sp>
      <p:sp>
        <p:nvSpPr>
          <p:cNvPr id="29" name="Text 27"/>
          <p:cNvSpPr/>
          <p:nvPr/>
        </p:nvSpPr>
        <p:spPr>
          <a:xfrm>
            <a:off x="1619250" y="8424863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记录了数据，记录不了经验；存得下报警，存不下判断。</a:t>
            </a:r>
            <a:endParaRPr lang="en-US" sz="1125" dirty="0"/>
          </a:p>
        </p:txBody>
      </p:sp>
      <p:sp>
        <p:nvSpPr>
          <p:cNvPr id="30" name="Shape 28"/>
          <p:cNvSpPr/>
          <p:nvPr/>
        </p:nvSpPr>
        <p:spPr>
          <a:xfrm>
            <a:off x="838200" y="9849743"/>
            <a:ext cx="78867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1" name="Text 29"/>
          <p:cNvSpPr/>
          <p:nvPr/>
        </p:nvSpPr>
        <p:spPr>
          <a:xfrm>
            <a:off x="838200" y="9082088"/>
            <a:ext cx="685800" cy="5962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550" dirty="0"/>
          </a:p>
        </p:txBody>
      </p:sp>
      <p:sp>
        <p:nvSpPr>
          <p:cNvPr id="32" name="Text 30"/>
          <p:cNvSpPr/>
          <p:nvPr/>
        </p:nvSpPr>
        <p:spPr>
          <a:xfrm>
            <a:off x="1619250" y="9082088"/>
            <a:ext cx="7318820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节能改造 — 怕投入、怕没效果</a:t>
            </a:r>
            <a:endParaRPr lang="en-US" sz="1650" dirty="0"/>
          </a:p>
        </p:txBody>
      </p:sp>
      <p:sp>
        <p:nvSpPr>
          <p:cNvPr id="33" name="Text 31"/>
          <p:cNvSpPr/>
          <p:nvPr/>
        </p:nvSpPr>
        <p:spPr>
          <a:xfrm>
            <a:off x="1619250" y="9411593"/>
            <a:ext cx="731882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125" dirty="0">
                <a:solidFill>
                  <a:srgbClr val="5A514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资金压力、生产风险、效果不确定，三件事一起来。</a:t>
            </a:r>
            <a:endParaRPr lang="en-US" sz="1125" dirty="0"/>
          </a:p>
        </p:txBody>
      </p:sp>
      <p:sp>
        <p:nvSpPr>
          <p:cNvPr id="34" name="Text 32"/>
          <p:cNvSpPr/>
          <p:nvPr/>
        </p:nvSpPr>
        <p:spPr>
          <a:xfrm>
            <a:off x="9563100" y="3638848"/>
            <a:ext cx="812330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03 — 三班组 30 日吨电耗（示意）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9563100" y="3929360"/>
            <a:ext cx="7886700" cy="5929908"/>
          </a:xfrm>
          <a:prstGeom prst="rect">
            <a:avLst/>
          </a:prstGeom>
          <a:solidFill>
            <a:srgbClr val="E6DECD"/>
          </a:solidFill>
          <a:ln w="9525">
            <a:solidFill>
              <a:srgbClr val="C9C0AC"/>
            </a:solidFill>
            <a:prstDash val="solid"/>
          </a:ln>
        </p:spPr>
      </p:sp>
      <p:pic>
        <p:nvPicPr>
          <p:cNvPr id="3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7425" y="4281785"/>
            <a:ext cx="7258050" cy="4214292"/>
          </a:xfrm>
          <a:prstGeom prst="rect">
            <a:avLst/>
          </a:prstGeom>
        </p:spPr>
      </p:pic>
      <p:sp>
        <p:nvSpPr>
          <p:cNvPr id="37" name="Shape 34"/>
          <p:cNvSpPr/>
          <p:nvPr/>
        </p:nvSpPr>
        <p:spPr>
          <a:xfrm>
            <a:off x="9877425" y="8667527"/>
            <a:ext cx="725805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8" name="Text 35"/>
          <p:cNvSpPr/>
          <p:nvPr/>
        </p:nvSpPr>
        <p:spPr>
          <a:xfrm>
            <a:off x="9877425" y="8848502"/>
            <a:ext cx="238125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 班 均值</a:t>
            </a:r>
            <a:endParaRPr lang="en-US" sz="900" dirty="0"/>
          </a:p>
        </p:txBody>
      </p:sp>
      <p:sp>
        <p:nvSpPr>
          <p:cNvPr id="39" name="Text 36"/>
          <p:cNvSpPr/>
          <p:nvPr/>
        </p:nvSpPr>
        <p:spPr>
          <a:xfrm>
            <a:off x="9877425" y="9005664"/>
            <a:ext cx="238125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i="1" dirty="0">
                <a:solidFill>
                  <a:srgbClr val="3D5A45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10.05</a:t>
            </a:r>
            <a:endParaRPr lang="en-US" sz="2700" dirty="0"/>
          </a:p>
        </p:txBody>
      </p:sp>
      <p:sp>
        <p:nvSpPr>
          <p:cNvPr id="40" name="Text 37"/>
          <p:cNvSpPr/>
          <p:nvPr/>
        </p:nvSpPr>
        <p:spPr>
          <a:xfrm>
            <a:off x="12353925" y="8848502"/>
            <a:ext cx="238125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 班 均值</a:t>
            </a:r>
            <a:endParaRPr lang="en-US" sz="900" dirty="0"/>
          </a:p>
        </p:txBody>
      </p:sp>
      <p:sp>
        <p:nvSpPr>
          <p:cNvPr id="41" name="Text 38"/>
          <p:cNvSpPr/>
          <p:nvPr/>
        </p:nvSpPr>
        <p:spPr>
          <a:xfrm>
            <a:off x="12353925" y="9005664"/>
            <a:ext cx="238125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10.62</a:t>
            </a:r>
            <a:endParaRPr lang="en-US" sz="2700" dirty="0"/>
          </a:p>
        </p:txBody>
      </p:sp>
      <p:sp>
        <p:nvSpPr>
          <p:cNvPr id="42" name="Text 39"/>
          <p:cNvSpPr/>
          <p:nvPr/>
        </p:nvSpPr>
        <p:spPr>
          <a:xfrm>
            <a:off x="14830425" y="8848502"/>
            <a:ext cx="238125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差距 Δ</a:t>
            </a:r>
            <a:endParaRPr lang="en-US" sz="900" dirty="0"/>
          </a:p>
        </p:txBody>
      </p:sp>
      <p:sp>
        <p:nvSpPr>
          <p:cNvPr id="43" name="Text 40"/>
          <p:cNvSpPr/>
          <p:nvPr/>
        </p:nvSpPr>
        <p:spPr>
          <a:xfrm>
            <a:off x="14830425" y="9005664"/>
            <a:ext cx="238125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i="1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+5.7%</a:t>
            </a:r>
            <a:endParaRPr lang="en-US" sz="2700" dirty="0"/>
          </a:p>
        </p:txBody>
      </p:sp>
      <p:sp>
        <p:nvSpPr>
          <p:cNvPr id="44" name="Shape 41"/>
          <p:cNvSpPr/>
          <p:nvPr/>
        </p:nvSpPr>
        <p:spPr>
          <a:xfrm>
            <a:off x="838200" y="9859268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5" name="Text 42"/>
          <p:cNvSpPr/>
          <p:nvPr/>
        </p:nvSpPr>
        <p:spPr>
          <a:xfrm>
            <a:off x="838200" y="10083105"/>
            <a:ext cx="1905000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II 痛点 · PAIN POINTS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16047988" y="10002143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8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857500" y="-2857500"/>
            <a:ext cx="8382000" cy="8382000"/>
          </a:xfrm>
          <a:prstGeom prst="rect">
            <a:avLst/>
          </a:prstGeom>
          <a:solidFill>
            <a:srgbClr val="E5A23B">
              <a:alpha val="17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" name="Text 2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5" name="Text 3"/>
          <p:cNvSpPr/>
          <p:nvPr/>
        </p:nvSpPr>
        <p:spPr>
          <a:xfrm>
            <a:off x="2580084" y="473869"/>
            <a:ext cx="1289745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III. 我们的判断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04 / 18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400175"/>
            <a:ext cx="14716125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判断 · OUR THESIS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838200" y="1843088"/>
            <a:ext cx="14716125" cy="25977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5700" b="1" spc="-2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矿热炉节能的关键，不在 </a:t>
            </a:r>
            <a:pPr algn="l" indent="0" marL="0">
              <a:lnSpc>
                <a:spcPct val="108000"/>
              </a:lnSpc>
              <a:buNone/>
            </a:pPr>
            <a:r>
              <a:rPr lang="en-US" sz="5700" i="1" spc="-29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设备 </a:t>
            </a:r>
            <a:pPr algn="l" indent="0" marL="0">
              <a:lnSpc>
                <a:spcPct val="108000"/>
              </a:lnSpc>
              <a:buNone/>
            </a:pPr>
            <a:r>
              <a:rPr lang="en-US" sz="5700" b="1" spc="-2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而在把 </a:t>
            </a:r>
            <a:pPr algn="l" indent="0" marL="0">
              <a:lnSpc>
                <a:spcPct val="108000"/>
              </a:lnSpc>
              <a:buNone/>
            </a:pPr>
            <a:r>
              <a:rPr lang="en-US" sz="5700" i="1" spc="-29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炉长经验 </a:t>
            </a:r>
            <a:pPr algn="l" indent="0" marL="0">
              <a:lnSpc>
                <a:spcPct val="108000"/>
              </a:lnSpc>
              <a:buNone/>
            </a:pPr>
            <a:r>
              <a:rPr lang="en-US" sz="5700" b="1" spc="-2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变成 可计算、可复制、可优化的 </a:t>
            </a:r>
            <a:pPr algn="l" indent="0" marL="0">
              <a:lnSpc>
                <a:spcPct val="108000"/>
              </a:lnSpc>
              <a:buNone/>
            </a:pPr>
            <a:r>
              <a:rPr lang="en-US" sz="5700" i="1" spc="-29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AI 策略</a:t>
            </a:r>
            <a:pPr algn="l" indent="0" marL="0">
              <a:lnSpc>
                <a:spcPct val="108000"/>
              </a:lnSpc>
              <a:buNone/>
            </a:pPr>
            <a:r>
              <a:rPr lang="en-US" sz="5700" b="1" spc="-29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5700" dirty="0"/>
          </a:p>
        </p:txBody>
      </p:sp>
      <p:sp>
        <p:nvSpPr>
          <p:cNvPr id="9" name="Text 7"/>
          <p:cNvSpPr/>
          <p:nvPr/>
        </p:nvSpPr>
        <p:spPr>
          <a:xfrm>
            <a:off x="838200" y="7886700"/>
            <a:ext cx="6671310" cy="1409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D8CDB6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这不是再装一批传感器， 也不是又一次自动化改造。 而是把 </a:t>
            </a:r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"炉况 — 操作 — 结果" </a:t>
            </a:r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D8CDB6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之间的因果， 沉淀成一台可被验证、可被复盘、可被复制的能效资产。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525000" y="5729288"/>
            <a:ext cx="816254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04 — 闭环</a:t>
            </a:r>
            <a:endParaRPr lang="en-US" sz="9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0" y="6057900"/>
            <a:ext cx="6858000" cy="342900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3" name="Text 10"/>
          <p:cNvSpPr/>
          <p:nvPr/>
        </p:nvSpPr>
        <p:spPr>
          <a:xfrm>
            <a:off x="838200" y="9710738"/>
            <a:ext cx="155756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III 判断 · THESIS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047006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IV. 产品定位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05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产品 · PRODUCT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5892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垂直大模型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驱动的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AI 炉长助手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Text 6"/>
          <p:cNvSpPr/>
          <p:nvPr/>
        </p:nvSpPr>
        <p:spPr>
          <a:xfrm>
            <a:off x="838200" y="2516237"/>
            <a:ext cx="10791825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3A332A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四层能力，围绕一个核心：把"看不见的经验"沉淀成"可计算的策略"。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838200" y="3554462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0" name="Shape 8"/>
          <p:cNvSpPr/>
          <p:nvPr/>
        </p:nvSpPr>
        <p:spPr>
          <a:xfrm>
            <a:off x="838200" y="3554462"/>
            <a:ext cx="9525" cy="6347222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1" name="Shape 9"/>
          <p:cNvSpPr/>
          <p:nvPr/>
        </p:nvSpPr>
        <p:spPr>
          <a:xfrm>
            <a:off x="8346728" y="6441393"/>
            <a:ext cx="1604070" cy="582885"/>
          </a:xfrm>
          <a:prstGeom prst="rect">
            <a:avLst/>
          </a:prstGeom>
          <a:solidFill>
            <a:srgbClr val="F1ECE0"/>
          </a:solidFill>
          <a:ln w="9525">
            <a:solidFill>
              <a:srgbClr val="18141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451503" y="6546168"/>
            <a:ext cx="139452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825" spc="18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CORE</a:t>
            </a:r>
            <a:endParaRPr lang="en-US" sz="825" dirty="0"/>
          </a:p>
        </p:txBody>
      </p:sp>
      <p:sp>
        <p:nvSpPr>
          <p:cNvPr id="13" name="Text 11"/>
          <p:cNvSpPr/>
          <p:nvPr/>
        </p:nvSpPr>
        <p:spPr>
          <a:xfrm>
            <a:off x="8451503" y="6722380"/>
            <a:ext cx="1394520" cy="2352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 AI 大模型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847725" y="6723311"/>
            <a:ext cx="8301038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5" name="Shape 13"/>
          <p:cNvSpPr/>
          <p:nvPr/>
        </p:nvSpPr>
        <p:spPr>
          <a:xfrm>
            <a:off x="9139238" y="3563987"/>
            <a:ext cx="9525" cy="3168848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16" name="Text 14"/>
          <p:cNvSpPr/>
          <p:nvPr/>
        </p:nvSpPr>
        <p:spPr>
          <a:xfrm>
            <a:off x="1228725" y="3906887"/>
            <a:ext cx="19431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17" name="Text 15"/>
          <p:cNvSpPr/>
          <p:nvPr/>
        </p:nvSpPr>
        <p:spPr>
          <a:xfrm>
            <a:off x="1228725" y="4287887"/>
            <a:ext cx="194310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多模态炉况感知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1228725" y="4726037"/>
            <a:ext cx="194310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MULTIMODAL SENSING</a:t>
            </a:r>
            <a:endParaRPr lang="en-US" sz="9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6738" y="3906887"/>
            <a:ext cx="571500" cy="5715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228725" y="5107037"/>
            <a:ext cx="4709160" cy="6209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融合 电参 · 视频 · 声音 · 振动 · 操作记录 · 产量与质量数据， 建立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C44A1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接近老师傅判断方式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的炉况识别。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1228725" y="6089898"/>
            <a:ext cx="517401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352550" y="6156573"/>
            <a:ext cx="34595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电参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1822326" y="6089898"/>
            <a:ext cx="517401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946151" y="6156573"/>
            <a:ext cx="34595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视频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2415927" y="6089898"/>
            <a:ext cx="517401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2539752" y="6156573"/>
            <a:ext cx="34595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声音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3009528" y="6089898"/>
            <a:ext cx="517401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133353" y="6156573"/>
            <a:ext cx="345951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振动</a:t>
            </a:r>
            <a:endParaRPr lang="en-US" sz="900" dirty="0"/>
          </a:p>
        </p:txBody>
      </p:sp>
      <p:sp>
        <p:nvSpPr>
          <p:cNvPr id="29" name="Shape 26"/>
          <p:cNvSpPr/>
          <p:nvPr/>
        </p:nvSpPr>
        <p:spPr>
          <a:xfrm>
            <a:off x="9148763" y="6723311"/>
            <a:ext cx="8301038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0" name="Text 27"/>
          <p:cNvSpPr/>
          <p:nvPr/>
        </p:nvSpPr>
        <p:spPr>
          <a:xfrm>
            <a:off x="9529763" y="3906887"/>
            <a:ext cx="3251344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31" name="Text 28"/>
          <p:cNvSpPr/>
          <p:nvPr/>
        </p:nvSpPr>
        <p:spPr>
          <a:xfrm>
            <a:off x="9529763" y="4287887"/>
            <a:ext cx="3251344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炉长经验数字化 · </a:t>
            </a:r>
            <a:pPr algn="l" indent="0" marL="0">
              <a:buNone/>
            </a:pPr>
            <a:r>
              <a:rPr lang="en-US" sz="2100" b="1" dirty="0">
                <a:solidFill>
                  <a:srgbClr val="C44A1F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炉长分身</a:t>
            </a:r>
            <a:endParaRPr lang="en-US" sz="2100" dirty="0"/>
          </a:p>
        </p:txBody>
      </p:sp>
      <p:sp>
        <p:nvSpPr>
          <p:cNvPr id="32" name="Text 29"/>
          <p:cNvSpPr/>
          <p:nvPr/>
        </p:nvSpPr>
        <p:spPr>
          <a:xfrm>
            <a:off x="9529763" y="4726037"/>
            <a:ext cx="3251344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OPERATOR'S DIGITAL TWIN</a:t>
            </a:r>
            <a:endParaRPr lang="en-US" sz="900" dirty="0"/>
          </a:p>
        </p:txBody>
      </p:sp>
      <p:pic>
        <p:nvPicPr>
          <p:cNvPr id="3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0" y="3906887"/>
            <a:ext cx="571500" cy="571500"/>
          </a:xfrm>
          <a:prstGeom prst="rect">
            <a:avLst/>
          </a:prstGeom>
        </p:spPr>
      </p:pic>
      <p:sp>
        <p:nvSpPr>
          <p:cNvPr id="34" name="Text 30"/>
          <p:cNvSpPr/>
          <p:nvPr/>
        </p:nvSpPr>
        <p:spPr>
          <a:xfrm>
            <a:off x="9529763" y="5107037"/>
            <a:ext cx="4709160" cy="6209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把老师傅在不同炉况下的判断、动作与结果， 沉淀为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C44A1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一位 “不休息、不跳槽、不退休” 的 炉长分身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en-US" sz="1350" dirty="0"/>
          </a:p>
        </p:txBody>
      </p:sp>
      <p:sp>
        <p:nvSpPr>
          <p:cNvPr id="35" name="Shape 31"/>
          <p:cNvSpPr/>
          <p:nvPr/>
        </p:nvSpPr>
        <p:spPr>
          <a:xfrm>
            <a:off x="9529763" y="6089898"/>
            <a:ext cx="652314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9653588" y="6156573"/>
            <a:ext cx="480864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策略库</a:t>
            </a:r>
            <a:endParaRPr lang="en-US" sz="900" dirty="0"/>
          </a:p>
        </p:txBody>
      </p:sp>
      <p:sp>
        <p:nvSpPr>
          <p:cNvPr id="37" name="Shape 33"/>
          <p:cNvSpPr/>
          <p:nvPr/>
        </p:nvSpPr>
        <p:spPr>
          <a:xfrm>
            <a:off x="10258276" y="6089898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10382101" y="6156573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案例标签</a:t>
            </a:r>
            <a:endParaRPr lang="en-US" sz="900" dirty="0"/>
          </a:p>
        </p:txBody>
      </p:sp>
      <p:sp>
        <p:nvSpPr>
          <p:cNvPr id="39" name="Shape 35"/>
          <p:cNvSpPr/>
          <p:nvPr/>
        </p:nvSpPr>
        <p:spPr>
          <a:xfrm>
            <a:off x="11121628" y="6089898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40" name="Text 36"/>
          <p:cNvSpPr/>
          <p:nvPr/>
        </p:nvSpPr>
        <p:spPr>
          <a:xfrm>
            <a:off x="11245453" y="6156573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炉长分身</a:t>
            </a:r>
            <a:endParaRPr lang="en-US" sz="900" dirty="0"/>
          </a:p>
        </p:txBody>
      </p:sp>
      <p:sp>
        <p:nvSpPr>
          <p:cNvPr id="41" name="Shape 37"/>
          <p:cNvSpPr/>
          <p:nvPr/>
        </p:nvSpPr>
        <p:spPr>
          <a:xfrm>
            <a:off x="9139238" y="6732836"/>
            <a:ext cx="9525" cy="3168848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2" name="Text 38"/>
          <p:cNvSpPr/>
          <p:nvPr/>
        </p:nvSpPr>
        <p:spPr>
          <a:xfrm>
            <a:off x="1228725" y="7075736"/>
            <a:ext cx="19431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43" name="Text 39"/>
          <p:cNvSpPr/>
          <p:nvPr/>
        </p:nvSpPr>
        <p:spPr>
          <a:xfrm>
            <a:off x="1228725" y="7456736"/>
            <a:ext cx="194310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工况推理与建议</a:t>
            </a:r>
            <a:endParaRPr lang="en-US" sz="2100" dirty="0"/>
          </a:p>
        </p:txBody>
      </p:sp>
      <p:sp>
        <p:nvSpPr>
          <p:cNvPr id="44" name="Text 40"/>
          <p:cNvSpPr/>
          <p:nvPr/>
        </p:nvSpPr>
        <p:spPr>
          <a:xfrm>
            <a:off x="1228725" y="7894886"/>
            <a:ext cx="194310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REASONING &amp; ADVICE</a:t>
            </a:r>
            <a:endParaRPr lang="en-US" sz="900" dirty="0"/>
          </a:p>
        </p:txBody>
      </p:sp>
      <p:pic>
        <p:nvPicPr>
          <p:cNvPr id="4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8" y="7075736"/>
            <a:ext cx="571500" cy="571500"/>
          </a:xfrm>
          <a:prstGeom prst="rect">
            <a:avLst/>
          </a:prstGeom>
        </p:spPr>
      </p:pic>
      <p:sp>
        <p:nvSpPr>
          <p:cNvPr id="46" name="Text 41"/>
          <p:cNvSpPr/>
          <p:nvPr/>
        </p:nvSpPr>
        <p:spPr>
          <a:xfrm>
            <a:off x="1228725" y="8275886"/>
            <a:ext cx="4709160" cy="6209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识别当前工况，匹配相似历史案例， 给出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C44A1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升/降/保持 · 风险提示 · 复盘依据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en-US" sz="1350" dirty="0"/>
          </a:p>
        </p:txBody>
      </p:sp>
      <p:sp>
        <p:nvSpPr>
          <p:cNvPr id="47" name="Shape 42"/>
          <p:cNvSpPr/>
          <p:nvPr/>
        </p:nvSpPr>
        <p:spPr>
          <a:xfrm>
            <a:off x="1228725" y="9268271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48" name="Text 43"/>
          <p:cNvSpPr/>
          <p:nvPr/>
        </p:nvSpPr>
        <p:spPr>
          <a:xfrm>
            <a:off x="1352550" y="9334946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相似案例</a:t>
            </a:r>
            <a:endParaRPr lang="en-US" sz="900" dirty="0"/>
          </a:p>
        </p:txBody>
      </p:sp>
      <p:sp>
        <p:nvSpPr>
          <p:cNvPr id="49" name="Shape 44"/>
          <p:cNvSpPr/>
          <p:nvPr/>
        </p:nvSpPr>
        <p:spPr>
          <a:xfrm>
            <a:off x="2092077" y="9268271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50" name="Text 45"/>
          <p:cNvSpPr/>
          <p:nvPr/>
        </p:nvSpPr>
        <p:spPr>
          <a:xfrm>
            <a:off x="2215902" y="9334946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操作建议</a:t>
            </a:r>
            <a:endParaRPr lang="en-US" sz="900" dirty="0"/>
          </a:p>
        </p:txBody>
      </p:sp>
      <p:sp>
        <p:nvSpPr>
          <p:cNvPr id="51" name="Shape 46"/>
          <p:cNvSpPr/>
          <p:nvPr/>
        </p:nvSpPr>
        <p:spPr>
          <a:xfrm>
            <a:off x="2955429" y="9268271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52" name="Text 47"/>
          <p:cNvSpPr/>
          <p:nvPr/>
        </p:nvSpPr>
        <p:spPr>
          <a:xfrm>
            <a:off x="3079254" y="9334946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风险预警</a:t>
            </a:r>
            <a:endParaRPr lang="en-US" sz="900" dirty="0"/>
          </a:p>
        </p:txBody>
      </p:sp>
      <p:sp>
        <p:nvSpPr>
          <p:cNvPr id="53" name="Text 48"/>
          <p:cNvSpPr/>
          <p:nvPr/>
        </p:nvSpPr>
        <p:spPr>
          <a:xfrm>
            <a:off x="9529763" y="7075736"/>
            <a:ext cx="24765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54" name="Text 49"/>
          <p:cNvSpPr/>
          <p:nvPr/>
        </p:nvSpPr>
        <p:spPr>
          <a:xfrm>
            <a:off x="9529763" y="7456736"/>
            <a:ext cx="247650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持续学习与能效优化</a:t>
            </a:r>
            <a:endParaRPr lang="en-US" sz="2100" dirty="0"/>
          </a:p>
        </p:txBody>
      </p:sp>
      <p:sp>
        <p:nvSpPr>
          <p:cNvPr id="55" name="Text 50"/>
          <p:cNvSpPr/>
          <p:nvPr/>
        </p:nvSpPr>
        <p:spPr>
          <a:xfrm>
            <a:off x="9529763" y="7894886"/>
            <a:ext cx="247650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CONTINUOUS OPTIMIZATION</a:t>
            </a:r>
            <a:endParaRPr lang="en-US" sz="900" dirty="0"/>
          </a:p>
        </p:txBody>
      </p:sp>
      <p:pic>
        <p:nvPicPr>
          <p:cNvPr id="5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00" y="7075736"/>
            <a:ext cx="571500" cy="571500"/>
          </a:xfrm>
          <a:prstGeom prst="rect">
            <a:avLst/>
          </a:prstGeom>
        </p:spPr>
      </p:pic>
      <p:sp>
        <p:nvSpPr>
          <p:cNvPr id="57" name="Text 51"/>
          <p:cNvSpPr/>
          <p:nvPr/>
        </p:nvSpPr>
        <p:spPr>
          <a:xfrm>
            <a:off x="9529763" y="8275886"/>
            <a:ext cx="4709160" cy="6209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根据采纳结果与节能效果， 策略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C44A1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持续迭代 </a:t>
            </a:r>
            <a:pPr algn="l" indent="0" marL="0">
              <a:lnSpc>
                <a:spcPct val="170000"/>
              </a:lnSpc>
              <a:buNone/>
            </a:pPr>
            <a:r>
              <a:rPr lang="en-US" sz="1350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 从"经验驱动"，升级为"数据 + 经验 + AI 共同驱动"。</a:t>
            </a:r>
            <a:endParaRPr lang="en-US" sz="1350" dirty="0"/>
          </a:p>
        </p:txBody>
      </p:sp>
      <p:sp>
        <p:nvSpPr>
          <p:cNvPr id="58" name="Shape 52"/>
          <p:cNvSpPr/>
          <p:nvPr/>
        </p:nvSpPr>
        <p:spPr>
          <a:xfrm>
            <a:off x="9529763" y="9268271"/>
            <a:ext cx="922065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59" name="Text 53"/>
          <p:cNvSpPr/>
          <p:nvPr/>
        </p:nvSpPr>
        <p:spPr>
          <a:xfrm>
            <a:off x="9653588" y="9334946"/>
            <a:ext cx="750615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一炉一模型</a:t>
            </a:r>
            <a:endParaRPr lang="en-US" sz="900" dirty="0"/>
          </a:p>
        </p:txBody>
      </p:sp>
      <p:sp>
        <p:nvSpPr>
          <p:cNvPr id="60" name="Shape 54"/>
          <p:cNvSpPr/>
          <p:nvPr/>
        </p:nvSpPr>
        <p:spPr>
          <a:xfrm>
            <a:off x="10528027" y="9268271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61" name="Text 55"/>
          <p:cNvSpPr/>
          <p:nvPr/>
        </p:nvSpPr>
        <p:spPr>
          <a:xfrm>
            <a:off x="10651852" y="9334946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跨炉迁移</a:t>
            </a:r>
            <a:endParaRPr lang="en-US" sz="900" dirty="0"/>
          </a:p>
        </p:txBody>
      </p:sp>
      <p:sp>
        <p:nvSpPr>
          <p:cNvPr id="62" name="Shape 56"/>
          <p:cNvSpPr/>
          <p:nvPr/>
        </p:nvSpPr>
        <p:spPr>
          <a:xfrm>
            <a:off x="11391379" y="9268271"/>
            <a:ext cx="787152" cy="290513"/>
          </a:xfrm>
          <a:prstGeom prst="roundRect">
            <a:avLst>
              <a:gd name="adj" fmla="val 6557"/>
            </a:avLst>
          </a:prstGeom>
          <a:ln w="9525">
            <a:solidFill>
              <a:srgbClr val="C9C0AC"/>
            </a:solidFill>
            <a:prstDash val="solid"/>
          </a:ln>
        </p:spPr>
      </p:sp>
      <p:sp>
        <p:nvSpPr>
          <p:cNvPr id="63" name="Text 57"/>
          <p:cNvSpPr/>
          <p:nvPr/>
        </p:nvSpPr>
        <p:spPr>
          <a:xfrm>
            <a:off x="11515204" y="9334946"/>
            <a:ext cx="615702" cy="1952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18141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持续优化</a:t>
            </a:r>
            <a:endParaRPr lang="en-US" sz="900" dirty="0"/>
          </a:p>
        </p:txBody>
      </p:sp>
      <p:sp>
        <p:nvSpPr>
          <p:cNvPr id="64" name="Shape 58"/>
          <p:cNvSpPr/>
          <p:nvPr/>
        </p:nvSpPr>
        <p:spPr>
          <a:xfrm>
            <a:off x="838200" y="9901684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65" name="Text 59"/>
          <p:cNvSpPr/>
          <p:nvPr/>
        </p:nvSpPr>
        <p:spPr>
          <a:xfrm>
            <a:off x="838200" y="10125521"/>
            <a:ext cx="155756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IV 产品 · PRODUCT</a:t>
            </a:r>
            <a:endParaRPr lang="en-US" sz="900" dirty="0"/>
          </a:p>
        </p:txBody>
      </p:sp>
      <p:sp>
        <p:nvSpPr>
          <p:cNvPr id="66" name="Text 60"/>
          <p:cNvSpPr/>
          <p:nvPr/>
        </p:nvSpPr>
        <p:spPr>
          <a:xfrm>
            <a:off x="16047988" y="10044559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242640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V. 系统如何工作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06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系统 · PIPELINE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4716125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从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"看不见的经验"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到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"可验证的节能收益"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3450" dirty="0"/>
          </a:p>
        </p:txBody>
      </p:sp>
      <p:sp>
        <p:nvSpPr>
          <p:cNvPr id="8" name="Shape 6"/>
          <p:cNvSpPr/>
          <p:nvPr/>
        </p:nvSpPr>
        <p:spPr>
          <a:xfrm>
            <a:off x="838200" y="3638848"/>
            <a:ext cx="16611600" cy="9525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9" name="Shape 7"/>
          <p:cNvSpPr/>
          <p:nvPr/>
        </p:nvSpPr>
        <p:spPr>
          <a:xfrm>
            <a:off x="838200" y="3648373"/>
            <a:ext cx="9525" cy="1714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0" name="Text 8"/>
          <p:cNvSpPr/>
          <p:nvPr/>
        </p:nvSpPr>
        <p:spPr>
          <a:xfrm>
            <a:off x="838200" y="3876973"/>
            <a:ext cx="807765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80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STAGE 01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160490" y="3648373"/>
            <a:ext cx="9525" cy="1714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2" name="Text 10"/>
          <p:cNvSpPr/>
          <p:nvPr/>
        </p:nvSpPr>
        <p:spPr>
          <a:xfrm>
            <a:off x="4160490" y="3876973"/>
            <a:ext cx="807765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80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STAGE 02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7482780" y="3648373"/>
            <a:ext cx="9525" cy="1714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4" name="Text 12"/>
          <p:cNvSpPr/>
          <p:nvPr/>
        </p:nvSpPr>
        <p:spPr>
          <a:xfrm>
            <a:off x="7482780" y="3876973"/>
            <a:ext cx="807765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80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STAGE 03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10805145" y="3648373"/>
            <a:ext cx="9525" cy="1714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6" name="Text 14"/>
          <p:cNvSpPr/>
          <p:nvPr/>
        </p:nvSpPr>
        <p:spPr>
          <a:xfrm>
            <a:off x="10805145" y="3876973"/>
            <a:ext cx="807765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80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STAGE 04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14127435" y="3648373"/>
            <a:ext cx="9525" cy="171450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18" name="Text 16"/>
          <p:cNvSpPr/>
          <p:nvPr/>
        </p:nvSpPr>
        <p:spPr>
          <a:xfrm>
            <a:off x="14127435" y="3876973"/>
            <a:ext cx="807765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80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STAGE 05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838200" y="4391323"/>
            <a:ext cx="3421959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4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采集</a:t>
            </a:r>
            <a:endParaRPr lang="en-US" sz="3450" dirty="0"/>
          </a:p>
        </p:txBody>
      </p:sp>
      <p:sp>
        <p:nvSpPr>
          <p:cNvPr id="20" name="Text 18"/>
          <p:cNvSpPr/>
          <p:nvPr/>
        </p:nvSpPr>
        <p:spPr>
          <a:xfrm>
            <a:off x="4160490" y="4391323"/>
            <a:ext cx="3421959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4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建模</a:t>
            </a:r>
            <a:endParaRPr lang="en-US" sz="3450" dirty="0"/>
          </a:p>
        </p:txBody>
      </p:sp>
      <p:sp>
        <p:nvSpPr>
          <p:cNvPr id="21" name="Text 19"/>
          <p:cNvSpPr/>
          <p:nvPr/>
        </p:nvSpPr>
        <p:spPr>
          <a:xfrm>
            <a:off x="7482780" y="4391323"/>
            <a:ext cx="3422036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4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建议</a:t>
            </a:r>
            <a:endParaRPr lang="en-US" sz="3450" dirty="0"/>
          </a:p>
        </p:txBody>
      </p:sp>
      <p:sp>
        <p:nvSpPr>
          <p:cNvPr id="22" name="Text 20"/>
          <p:cNvSpPr/>
          <p:nvPr/>
        </p:nvSpPr>
        <p:spPr>
          <a:xfrm>
            <a:off x="10805145" y="4391323"/>
            <a:ext cx="3421959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4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反馈</a:t>
            </a:r>
            <a:endParaRPr lang="en-US" sz="3450" dirty="0"/>
          </a:p>
        </p:txBody>
      </p:sp>
      <p:sp>
        <p:nvSpPr>
          <p:cNvPr id="23" name="Text 21"/>
          <p:cNvSpPr/>
          <p:nvPr/>
        </p:nvSpPr>
        <p:spPr>
          <a:xfrm>
            <a:off x="14127435" y="4391323"/>
            <a:ext cx="3421959" cy="666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450" b="1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迭代</a:t>
            </a:r>
            <a:endParaRPr lang="en-US" sz="3450" dirty="0"/>
          </a:p>
        </p:txBody>
      </p:sp>
      <p:pic>
        <p:nvPicPr>
          <p:cNvPr id="2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191423"/>
            <a:ext cx="16611600" cy="571500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838200" y="6153448"/>
            <a:ext cx="2966755" cy="863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电参、视频、声音、振动、操作记录、产量、质量、原料 — 边缘采集盒接入，原数据不出厂。</a:t>
            </a:r>
            <a:endParaRPr lang="en-US" sz="1275" dirty="0"/>
          </a:p>
        </p:txBody>
      </p:sp>
      <p:sp>
        <p:nvSpPr>
          <p:cNvPr id="26" name="Text 23"/>
          <p:cNvSpPr/>
          <p:nvPr/>
        </p:nvSpPr>
        <p:spPr>
          <a:xfrm>
            <a:off x="4213845" y="6153448"/>
            <a:ext cx="2966755" cy="863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识别炉况、对齐操作、关联结果。学习优秀炉长的判断路径， 形成"一炉一模型"。</a:t>
            </a:r>
            <a:endParaRPr lang="en-US" sz="1275" dirty="0"/>
          </a:p>
        </p:txBody>
      </p:sp>
      <p:sp>
        <p:nvSpPr>
          <p:cNvPr id="27" name="Text 24"/>
          <p:cNvSpPr/>
          <p:nvPr/>
        </p:nvSpPr>
        <p:spPr>
          <a:xfrm>
            <a:off x="7589490" y="6153448"/>
            <a:ext cx="2966755" cy="5886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升 / 降 / 保持，配以风险提醒、相似案例与建议理由。 最终由现场人员确认。</a:t>
            </a:r>
            <a:endParaRPr lang="en-US" sz="1275" dirty="0"/>
          </a:p>
        </p:txBody>
      </p:sp>
      <p:sp>
        <p:nvSpPr>
          <p:cNvPr id="28" name="Text 25"/>
          <p:cNvSpPr/>
          <p:nvPr/>
        </p:nvSpPr>
        <p:spPr>
          <a:xfrm>
            <a:off x="10965135" y="6153448"/>
            <a:ext cx="2966755" cy="5886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采纳后的实际效果、节电量、异常恢复时长， 被自动回写进策略评估。</a:t>
            </a:r>
            <a:endParaRPr lang="en-US" sz="1275" dirty="0"/>
          </a:p>
        </p:txBody>
      </p:sp>
      <p:sp>
        <p:nvSpPr>
          <p:cNvPr id="29" name="Text 26"/>
          <p:cNvSpPr/>
          <p:nvPr/>
        </p:nvSpPr>
        <p:spPr>
          <a:xfrm>
            <a:off x="14340780" y="6153448"/>
            <a:ext cx="2966755" cy="5886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275" dirty="0">
                <a:solidFill>
                  <a:srgbClr val="3A33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每一次反馈都成为下一次建议的依据。 多炉数据反哺，模型持续提升。</a:t>
            </a:r>
            <a:endParaRPr lang="en-US" sz="1275" dirty="0"/>
          </a:p>
        </p:txBody>
      </p:sp>
      <p:sp>
        <p:nvSpPr>
          <p:cNvPr id="30" name="Shape 27"/>
          <p:cNvSpPr/>
          <p:nvPr/>
        </p:nvSpPr>
        <p:spPr>
          <a:xfrm>
            <a:off x="838200" y="7750746"/>
            <a:ext cx="16611600" cy="852488"/>
          </a:xfrm>
          <a:prstGeom prst="rect">
            <a:avLst/>
          </a:prstGeom>
          <a:solidFill>
            <a:srgbClr val="181410"/>
          </a:solidFill>
          <a:ln/>
        </p:spPr>
      </p:sp>
      <p:sp>
        <p:nvSpPr>
          <p:cNvPr id="31" name="Text 28"/>
          <p:cNvSpPr/>
          <p:nvPr/>
        </p:nvSpPr>
        <p:spPr>
          <a:xfrm>
            <a:off x="1181100" y="8055546"/>
            <a:ext cx="419100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炉子</a:t>
            </a:r>
            <a:endParaRPr lang="en-US" sz="1350" dirty="0"/>
          </a:p>
        </p:txBody>
      </p:sp>
      <p:sp>
        <p:nvSpPr>
          <p:cNvPr id="32" name="Shape 29"/>
          <p:cNvSpPr/>
          <p:nvPr/>
        </p:nvSpPr>
        <p:spPr>
          <a:xfrm>
            <a:off x="1752600" y="8172227"/>
            <a:ext cx="948333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3" name="Text 30"/>
          <p:cNvSpPr/>
          <p:nvPr/>
        </p:nvSpPr>
        <p:spPr>
          <a:xfrm>
            <a:off x="2758083" y="8107933"/>
            <a:ext cx="57916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65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SIGNAL</a:t>
            </a:r>
            <a:endParaRPr lang="en-US" sz="825" dirty="0"/>
          </a:p>
        </p:txBody>
      </p:sp>
      <p:sp>
        <p:nvSpPr>
          <p:cNvPr id="34" name="Shape 31"/>
          <p:cNvSpPr/>
          <p:nvPr/>
        </p:nvSpPr>
        <p:spPr>
          <a:xfrm>
            <a:off x="3318197" y="8172227"/>
            <a:ext cx="948407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5" name="Text 32"/>
          <p:cNvSpPr/>
          <p:nvPr/>
        </p:nvSpPr>
        <p:spPr>
          <a:xfrm>
            <a:off x="4495205" y="8055546"/>
            <a:ext cx="933450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边缘采集盒</a:t>
            </a:r>
            <a:endParaRPr lang="en-US" sz="1350" dirty="0"/>
          </a:p>
        </p:txBody>
      </p:sp>
      <p:sp>
        <p:nvSpPr>
          <p:cNvPr id="36" name="Shape 33"/>
          <p:cNvSpPr/>
          <p:nvPr/>
        </p:nvSpPr>
        <p:spPr>
          <a:xfrm>
            <a:off x="5581055" y="8172227"/>
            <a:ext cx="822647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7" name="Text 34"/>
          <p:cNvSpPr/>
          <p:nvPr/>
        </p:nvSpPr>
        <p:spPr>
          <a:xfrm>
            <a:off x="6460852" y="8107933"/>
            <a:ext cx="830610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65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ENCRYPTED</a:t>
            </a:r>
            <a:endParaRPr lang="en-US" sz="825" dirty="0"/>
          </a:p>
        </p:txBody>
      </p:sp>
      <p:sp>
        <p:nvSpPr>
          <p:cNvPr id="38" name="Shape 35"/>
          <p:cNvSpPr/>
          <p:nvPr/>
        </p:nvSpPr>
        <p:spPr>
          <a:xfrm>
            <a:off x="7272412" y="8172227"/>
            <a:ext cx="822647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39" name="Text 36"/>
          <p:cNvSpPr/>
          <p:nvPr/>
        </p:nvSpPr>
        <p:spPr>
          <a:xfrm>
            <a:off x="8323659" y="8055546"/>
            <a:ext cx="1219498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 AI 模型</a:t>
            </a:r>
            <a:endParaRPr lang="en-US" sz="1350" dirty="0"/>
          </a:p>
        </p:txBody>
      </p:sp>
      <p:sp>
        <p:nvSpPr>
          <p:cNvPr id="40" name="Shape 37"/>
          <p:cNvSpPr/>
          <p:nvPr/>
        </p:nvSpPr>
        <p:spPr>
          <a:xfrm>
            <a:off x="9695557" y="8172227"/>
            <a:ext cx="948333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41" name="Text 38"/>
          <p:cNvSpPr/>
          <p:nvPr/>
        </p:nvSpPr>
        <p:spPr>
          <a:xfrm>
            <a:off x="10701040" y="8107933"/>
            <a:ext cx="57916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65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ADVICE</a:t>
            </a:r>
            <a:endParaRPr lang="en-US" sz="825" dirty="0"/>
          </a:p>
        </p:txBody>
      </p:sp>
      <p:sp>
        <p:nvSpPr>
          <p:cNvPr id="42" name="Shape 39"/>
          <p:cNvSpPr/>
          <p:nvPr/>
        </p:nvSpPr>
        <p:spPr>
          <a:xfrm>
            <a:off x="11261154" y="8172227"/>
            <a:ext cx="948407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43" name="Text 40"/>
          <p:cNvSpPr/>
          <p:nvPr/>
        </p:nvSpPr>
        <p:spPr>
          <a:xfrm>
            <a:off x="12438162" y="8055546"/>
            <a:ext cx="1087934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炉长 / 中控屏</a:t>
            </a:r>
            <a:endParaRPr lang="en-US" sz="1350" dirty="0"/>
          </a:p>
        </p:txBody>
      </p:sp>
      <p:sp>
        <p:nvSpPr>
          <p:cNvPr id="44" name="Shape 41"/>
          <p:cNvSpPr/>
          <p:nvPr/>
        </p:nvSpPr>
        <p:spPr>
          <a:xfrm>
            <a:off x="13678495" y="8172227"/>
            <a:ext cx="948333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45" name="Text 42"/>
          <p:cNvSpPr/>
          <p:nvPr/>
        </p:nvSpPr>
        <p:spPr>
          <a:xfrm>
            <a:off x="14683978" y="8107933"/>
            <a:ext cx="579165" cy="176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165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REPORT</a:t>
            </a:r>
            <a:endParaRPr lang="en-US" sz="825" dirty="0"/>
          </a:p>
        </p:txBody>
      </p:sp>
      <p:sp>
        <p:nvSpPr>
          <p:cNvPr id="46" name="Shape 43"/>
          <p:cNvSpPr/>
          <p:nvPr/>
        </p:nvSpPr>
        <p:spPr>
          <a:xfrm>
            <a:off x="15244093" y="8172227"/>
            <a:ext cx="948407" cy="9525"/>
          </a:xfrm>
          <a:prstGeom prst="rect">
            <a:avLst/>
          </a:prstGeom>
          <a:solidFill>
            <a:srgbClr val="C44A1F"/>
          </a:solidFill>
          <a:ln/>
        </p:spPr>
      </p:sp>
      <p:sp>
        <p:nvSpPr>
          <p:cNvPr id="47" name="Text 44"/>
          <p:cNvSpPr/>
          <p:nvPr/>
        </p:nvSpPr>
        <p:spPr>
          <a:xfrm>
            <a:off x="16421100" y="8055546"/>
            <a:ext cx="762000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节能报告</a:t>
            </a:r>
            <a:endParaRPr lang="en-US" sz="1350" dirty="0"/>
          </a:p>
        </p:txBody>
      </p:sp>
      <p:sp>
        <p:nvSpPr>
          <p:cNvPr id="48" name="Shape 45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49" name="Text 46"/>
          <p:cNvSpPr/>
          <p:nvPr/>
        </p:nvSpPr>
        <p:spPr>
          <a:xfrm>
            <a:off x="838200" y="9710738"/>
            <a:ext cx="155756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 系统 · PIPELINE</a:t>
            </a:r>
            <a:endParaRPr lang="en-US" sz="900" dirty="0"/>
          </a:p>
        </p:txBody>
      </p:sp>
      <p:sp>
        <p:nvSpPr>
          <p:cNvPr id="50" name="Text 47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8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5715000"/>
            <a:ext cx="8382000" cy="8382000"/>
          </a:xfrm>
          <a:prstGeom prst="rect">
            <a:avLst/>
          </a:prstGeom>
          <a:solidFill>
            <a:srgbClr val="E5A23B">
              <a:alpha val="14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" name="Text 2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5" name="Text 3"/>
          <p:cNvSpPr/>
          <p:nvPr/>
        </p:nvSpPr>
        <p:spPr>
          <a:xfrm>
            <a:off x="2580084" y="473869"/>
            <a:ext cx="1047006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VI. 技术亮点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07 / 18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4001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技术 · STACK</a:t>
            </a:r>
            <a:endParaRPr lang="en-US" sz="975" dirty="0"/>
          </a:p>
        </p:txBody>
      </p:sp>
      <p:sp>
        <p:nvSpPr>
          <p:cNvPr id="8" name="Text 6"/>
          <p:cNvSpPr/>
          <p:nvPr/>
        </p:nvSpPr>
        <p:spPr>
          <a:xfrm>
            <a:off x="838200" y="1785938"/>
            <a:ext cx="15697200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工业 AI 不是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聊天机器人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， 而是面向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炉况优化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的专用智能体。</a:t>
            </a:r>
            <a:endParaRPr lang="en-US" sz="3450" dirty="0"/>
          </a:p>
        </p:txBody>
      </p:sp>
      <p:sp>
        <p:nvSpPr>
          <p:cNvPr id="9" name="Text 7"/>
          <p:cNvSpPr/>
          <p:nvPr/>
        </p:nvSpPr>
        <p:spPr>
          <a:xfrm>
            <a:off x="838200" y="3848398"/>
            <a:ext cx="816254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05 — 知识金字塔</a:t>
            </a:r>
            <a:endParaRPr lang="en-US" sz="9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177010"/>
            <a:ext cx="5905500" cy="36195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9525000" y="3848398"/>
            <a:ext cx="816254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七项工业能力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9525000" y="4234160"/>
            <a:ext cx="79248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3" name="Shape 10"/>
          <p:cNvSpPr/>
          <p:nvPr/>
        </p:nvSpPr>
        <p:spPr>
          <a:xfrm>
            <a:off x="9525000" y="4991398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4" name="Shape 11"/>
          <p:cNvSpPr/>
          <p:nvPr/>
        </p:nvSpPr>
        <p:spPr>
          <a:xfrm>
            <a:off x="13477875" y="4243685"/>
            <a:ext cx="9525" cy="757238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5" name="Text 12"/>
          <p:cNvSpPr/>
          <p:nvPr/>
        </p:nvSpPr>
        <p:spPr>
          <a:xfrm>
            <a:off x="9525000" y="4415135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01</a:t>
            </a:r>
            <a:endParaRPr lang="en-US" sz="2550" dirty="0"/>
          </a:p>
        </p:txBody>
      </p:sp>
      <p:sp>
        <p:nvSpPr>
          <p:cNvPr id="16" name="Text 13"/>
          <p:cNvSpPr/>
          <p:nvPr/>
        </p:nvSpPr>
        <p:spPr>
          <a:xfrm>
            <a:off x="10115550" y="4415135"/>
            <a:ext cx="324735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矿热炉专用垂直大模型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0115550" y="4700885"/>
            <a:ext cx="3247358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SAF VERTICAL MODEL</a:t>
            </a:r>
            <a:endParaRPr lang="en-US" sz="750" dirty="0"/>
          </a:p>
        </p:txBody>
      </p:sp>
      <p:sp>
        <p:nvSpPr>
          <p:cNvPr id="18" name="Shape 15"/>
          <p:cNvSpPr/>
          <p:nvPr/>
        </p:nvSpPr>
        <p:spPr>
          <a:xfrm>
            <a:off x="13487400" y="4991398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9" name="Text 16"/>
          <p:cNvSpPr/>
          <p:nvPr/>
        </p:nvSpPr>
        <p:spPr>
          <a:xfrm>
            <a:off x="13487400" y="4415135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02</a:t>
            </a:r>
            <a:endParaRPr lang="en-US" sz="2550" dirty="0"/>
          </a:p>
        </p:txBody>
      </p:sp>
      <p:sp>
        <p:nvSpPr>
          <p:cNvPr id="20" name="Text 17"/>
          <p:cNvSpPr/>
          <p:nvPr/>
        </p:nvSpPr>
        <p:spPr>
          <a:xfrm>
            <a:off x="14077950" y="4415135"/>
            <a:ext cx="3257169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多模态炉况识别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14077950" y="4700885"/>
            <a:ext cx="325716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MULTIMODAL PERCEPTION</a:t>
            </a:r>
            <a:endParaRPr lang="en-US" sz="750" dirty="0"/>
          </a:p>
        </p:txBody>
      </p:sp>
      <p:sp>
        <p:nvSpPr>
          <p:cNvPr id="22" name="Shape 19"/>
          <p:cNvSpPr/>
          <p:nvPr/>
        </p:nvSpPr>
        <p:spPr>
          <a:xfrm>
            <a:off x="9525000" y="5748635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3" name="Shape 20"/>
          <p:cNvSpPr/>
          <p:nvPr/>
        </p:nvSpPr>
        <p:spPr>
          <a:xfrm>
            <a:off x="13477875" y="5000923"/>
            <a:ext cx="9525" cy="757238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4" name="Text 21"/>
          <p:cNvSpPr/>
          <p:nvPr/>
        </p:nvSpPr>
        <p:spPr>
          <a:xfrm>
            <a:off x="9525000" y="5172373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03</a:t>
            </a:r>
            <a:endParaRPr lang="en-US" sz="2550" dirty="0"/>
          </a:p>
        </p:txBody>
      </p:sp>
      <p:sp>
        <p:nvSpPr>
          <p:cNvPr id="25" name="Text 22"/>
          <p:cNvSpPr/>
          <p:nvPr/>
        </p:nvSpPr>
        <p:spPr>
          <a:xfrm>
            <a:off x="10115550" y="5172373"/>
            <a:ext cx="324735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一炉一模型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10115550" y="5458123"/>
            <a:ext cx="3247358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PER-FURNACE MODEL</a:t>
            </a:r>
            <a:endParaRPr lang="en-US" sz="750" dirty="0"/>
          </a:p>
        </p:txBody>
      </p:sp>
      <p:sp>
        <p:nvSpPr>
          <p:cNvPr id="27" name="Shape 24"/>
          <p:cNvSpPr/>
          <p:nvPr/>
        </p:nvSpPr>
        <p:spPr>
          <a:xfrm>
            <a:off x="13487400" y="5748635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8" name="Text 25"/>
          <p:cNvSpPr/>
          <p:nvPr/>
        </p:nvSpPr>
        <p:spPr>
          <a:xfrm>
            <a:off x="13487400" y="5172373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04</a:t>
            </a:r>
            <a:endParaRPr lang="en-US" sz="2550" dirty="0"/>
          </a:p>
        </p:txBody>
      </p:sp>
      <p:sp>
        <p:nvSpPr>
          <p:cNvPr id="29" name="Text 26"/>
          <p:cNvSpPr/>
          <p:nvPr/>
        </p:nvSpPr>
        <p:spPr>
          <a:xfrm>
            <a:off x="14077950" y="5172373"/>
            <a:ext cx="3257169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多炉迁移学习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14077950" y="5458123"/>
            <a:ext cx="325716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CROSS-FURNACE TRANSFER</a:t>
            </a:r>
            <a:endParaRPr lang="en-US" sz="750" dirty="0"/>
          </a:p>
        </p:txBody>
      </p:sp>
      <p:sp>
        <p:nvSpPr>
          <p:cNvPr id="31" name="Shape 28"/>
          <p:cNvSpPr/>
          <p:nvPr/>
        </p:nvSpPr>
        <p:spPr>
          <a:xfrm>
            <a:off x="9525000" y="6505873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2" name="Shape 29"/>
          <p:cNvSpPr/>
          <p:nvPr/>
        </p:nvSpPr>
        <p:spPr>
          <a:xfrm>
            <a:off x="13477875" y="5758160"/>
            <a:ext cx="9525" cy="757238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3" name="Text 30"/>
          <p:cNvSpPr/>
          <p:nvPr/>
        </p:nvSpPr>
        <p:spPr>
          <a:xfrm>
            <a:off x="9525000" y="5929610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05</a:t>
            </a:r>
            <a:endParaRPr lang="en-US" sz="2550" dirty="0"/>
          </a:p>
        </p:txBody>
      </p:sp>
      <p:sp>
        <p:nvSpPr>
          <p:cNvPr id="34" name="Text 31"/>
          <p:cNvSpPr/>
          <p:nvPr/>
        </p:nvSpPr>
        <p:spPr>
          <a:xfrm>
            <a:off x="10115550" y="5929610"/>
            <a:ext cx="324735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优秀炉长策略库 · 炉长分身</a:t>
            </a:r>
            <a:endParaRPr lang="en-US" sz="1500" dirty="0"/>
          </a:p>
        </p:txBody>
      </p:sp>
      <p:sp>
        <p:nvSpPr>
          <p:cNvPr id="35" name="Text 32"/>
          <p:cNvSpPr/>
          <p:nvPr/>
        </p:nvSpPr>
        <p:spPr>
          <a:xfrm>
            <a:off x="10115550" y="6215360"/>
            <a:ext cx="3247358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OPERATOR'S DIGITAL TWIN</a:t>
            </a:r>
            <a:endParaRPr lang="en-US" sz="750" dirty="0"/>
          </a:p>
        </p:txBody>
      </p:sp>
      <p:sp>
        <p:nvSpPr>
          <p:cNvPr id="36" name="Shape 33"/>
          <p:cNvSpPr/>
          <p:nvPr/>
        </p:nvSpPr>
        <p:spPr>
          <a:xfrm>
            <a:off x="13487400" y="6505873"/>
            <a:ext cx="39624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7" name="Text 34"/>
          <p:cNvSpPr/>
          <p:nvPr/>
        </p:nvSpPr>
        <p:spPr>
          <a:xfrm>
            <a:off x="13487400" y="5929610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06</a:t>
            </a:r>
            <a:endParaRPr lang="en-US" sz="2550" dirty="0"/>
          </a:p>
        </p:txBody>
      </p:sp>
      <p:sp>
        <p:nvSpPr>
          <p:cNvPr id="38" name="Text 35"/>
          <p:cNvSpPr/>
          <p:nvPr/>
        </p:nvSpPr>
        <p:spPr>
          <a:xfrm>
            <a:off x="14077950" y="5929610"/>
            <a:ext cx="3257169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持续策略优化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4077950" y="6215360"/>
            <a:ext cx="3257169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CONTINUOUS OPTIMIZATION</a:t>
            </a:r>
            <a:endParaRPr lang="en-US" sz="750" dirty="0"/>
          </a:p>
        </p:txBody>
      </p:sp>
      <p:sp>
        <p:nvSpPr>
          <p:cNvPr id="40" name="Shape 37"/>
          <p:cNvSpPr/>
          <p:nvPr/>
        </p:nvSpPr>
        <p:spPr>
          <a:xfrm>
            <a:off x="9525000" y="7263110"/>
            <a:ext cx="79248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1" name="Shape 38"/>
          <p:cNvSpPr/>
          <p:nvPr/>
        </p:nvSpPr>
        <p:spPr>
          <a:xfrm>
            <a:off x="17440275" y="6515398"/>
            <a:ext cx="9525" cy="757238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2" name="Text 39"/>
          <p:cNvSpPr/>
          <p:nvPr/>
        </p:nvSpPr>
        <p:spPr>
          <a:xfrm>
            <a:off x="9525000" y="6686848"/>
            <a:ext cx="533400" cy="4429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07</a:t>
            </a:r>
            <a:endParaRPr lang="en-US" sz="2550" dirty="0"/>
          </a:p>
        </p:txBody>
      </p:sp>
      <p:sp>
        <p:nvSpPr>
          <p:cNvPr id="43" name="Text 40"/>
          <p:cNvSpPr/>
          <p:nvPr/>
        </p:nvSpPr>
        <p:spPr>
          <a:xfrm>
            <a:off x="10115550" y="6686848"/>
            <a:ext cx="732863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安全边界内人机协同</a:t>
            </a:r>
            <a:endParaRPr lang="en-US" sz="1500" dirty="0"/>
          </a:p>
        </p:txBody>
      </p:sp>
      <p:sp>
        <p:nvSpPr>
          <p:cNvPr id="44" name="Text 41"/>
          <p:cNvSpPr/>
          <p:nvPr/>
        </p:nvSpPr>
        <p:spPr>
          <a:xfrm>
            <a:off x="10115550" y="6972598"/>
            <a:ext cx="732863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HUMAN-IN-THE-LOOP · WITHIN SAFETY BOUNDS</a:t>
            </a:r>
            <a:endParaRPr lang="en-US" sz="750" dirty="0"/>
          </a:p>
        </p:txBody>
      </p:sp>
      <p:sp>
        <p:nvSpPr>
          <p:cNvPr id="45" name="Text 42"/>
          <p:cNvSpPr/>
          <p:nvPr/>
        </p:nvSpPr>
        <p:spPr>
          <a:xfrm>
            <a:off x="9525000" y="7539335"/>
            <a:ext cx="8162544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500" i="1" dirty="0">
                <a:solidFill>
                  <a:srgbClr val="BDB4A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"系统具备复制优秀炉长经验、并在部分重复工况下形成更稳定优化策略的能力。"</a:t>
            </a:r>
            <a:endParaRPr lang="en-US" sz="1500" dirty="0"/>
          </a:p>
        </p:txBody>
      </p:sp>
      <p:sp>
        <p:nvSpPr>
          <p:cNvPr id="46" name="Shape 43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7" name="Text 44"/>
          <p:cNvSpPr/>
          <p:nvPr/>
        </p:nvSpPr>
        <p:spPr>
          <a:xfrm>
            <a:off x="838200" y="9710738"/>
            <a:ext cx="138380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 技术 · STACK</a:t>
            </a:r>
            <a:endParaRPr lang="en-US" sz="900" dirty="0"/>
          </a:p>
        </p:txBody>
      </p:sp>
      <p:sp>
        <p:nvSpPr>
          <p:cNvPr id="48" name="Text 45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814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728043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VII. 模型如何训练出来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08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15252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训练 · VERTICAL MODEL TRAINING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500188"/>
            <a:ext cx="16678275" cy="5103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2700" b="1" spc="-13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不是"调用通用 </a:t>
            </a:r>
            <a:pPr algn="l" indent="0" marL="0">
              <a:lnSpc>
                <a:spcPct val="128000"/>
              </a:lnSpc>
              <a:buNone/>
            </a:pPr>
            <a:r>
              <a:rPr lang="en-US" sz="2700" i="1" spc="-13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API</a:t>
            </a:r>
            <a:pPr algn="l" indent="0" marL="0">
              <a:lnSpc>
                <a:spcPct val="128000"/>
              </a:lnSpc>
              <a:buNone/>
            </a:pPr>
            <a:r>
              <a:rPr lang="en-US" sz="2700" b="1" spc="-13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"，而是用 </a:t>
            </a:r>
            <a:pPr algn="l" indent="0" marL="0">
              <a:lnSpc>
                <a:spcPct val="128000"/>
              </a:lnSpc>
              <a:buNone/>
            </a:pPr>
            <a:r>
              <a:rPr lang="en-US" sz="2700" i="1" spc="-13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数千万条炉况片段 </a:t>
            </a:r>
            <a:pPr algn="l" indent="0" marL="0">
              <a:lnSpc>
                <a:spcPct val="128000"/>
              </a:lnSpc>
              <a:buNone/>
            </a:pPr>
            <a:r>
              <a:rPr lang="en-US" sz="2700" b="1" spc="-13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与 </a:t>
            </a:r>
            <a:pPr algn="l" indent="0" marL="0">
              <a:lnSpc>
                <a:spcPct val="128000"/>
              </a:lnSpc>
              <a:buNone/>
            </a:pPr>
            <a:r>
              <a:rPr lang="en-US" sz="2700" i="1" spc="-13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专家标注 </a:t>
            </a:r>
            <a:pPr algn="l" indent="0" marL="0">
              <a:lnSpc>
                <a:spcPct val="128000"/>
              </a:lnSpc>
              <a:buNone/>
            </a:pPr>
            <a:r>
              <a:rPr lang="en-US" sz="2700" b="1" spc="-13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喂出来的 矿热炉 </a:t>
            </a:r>
            <a:pPr algn="l" indent="0" marL="0">
              <a:lnSpc>
                <a:spcPct val="128000"/>
              </a:lnSpc>
              <a:buNone/>
            </a:pPr>
            <a:r>
              <a:rPr lang="en-US" sz="2700" i="1" spc="-13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垂直大模型</a:t>
            </a:r>
            <a:pPr algn="l" indent="0" marL="0">
              <a:lnSpc>
                <a:spcPct val="128000"/>
              </a:lnSpc>
              <a:buNone/>
            </a:pPr>
            <a:r>
              <a:rPr lang="en-US" sz="2700" b="1" spc="-13" kern="0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838200" y="4148063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9" name="Shape 7"/>
          <p:cNvSpPr/>
          <p:nvPr/>
        </p:nvSpPr>
        <p:spPr>
          <a:xfrm>
            <a:off x="838200" y="2525985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0" name="Shape 8"/>
          <p:cNvSpPr/>
          <p:nvPr/>
        </p:nvSpPr>
        <p:spPr>
          <a:xfrm>
            <a:off x="4981575" y="2535510"/>
            <a:ext cx="9525" cy="1612553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1" name="Text 9"/>
          <p:cNvSpPr/>
          <p:nvPr/>
        </p:nvSpPr>
        <p:spPr>
          <a:xfrm>
            <a:off x="1085850" y="2726010"/>
            <a:ext cx="3757517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训练样本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085850" y="2940323"/>
            <a:ext cx="3757517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4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28</a:t>
            </a:r>
            <a:pPr algn="l" indent="0" marL="0">
              <a:lnSpc>
                <a:spcPct val="95000"/>
              </a:lnSpc>
              <a:buNone/>
            </a:pPr>
            <a:r>
              <a:rPr lang="en-US" sz="240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M+</a:t>
            </a:r>
            <a:endParaRPr lang="en-US" sz="4800" dirty="0"/>
          </a:p>
        </p:txBody>
      </p:sp>
      <p:sp>
        <p:nvSpPr>
          <p:cNvPr id="13" name="Text 11"/>
          <p:cNvSpPr/>
          <p:nvPr/>
        </p:nvSpPr>
        <p:spPr>
          <a:xfrm>
            <a:off x="1085850" y="3557513"/>
            <a:ext cx="3757517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炉况片段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1085850" y="3838501"/>
            <a:ext cx="3757517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SIGNAL · VIDEO · AUDIO · OPS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9134475" y="2535510"/>
            <a:ext cx="9525" cy="1612553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6" name="Text 14"/>
          <p:cNvSpPr/>
          <p:nvPr/>
        </p:nvSpPr>
        <p:spPr>
          <a:xfrm>
            <a:off x="5238750" y="2726010"/>
            <a:ext cx="3757517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专家标注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238750" y="2940323"/>
            <a:ext cx="3757517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4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120</a:t>
            </a:r>
            <a:pPr algn="l" indent="0" marL="0">
              <a:lnSpc>
                <a:spcPct val="95000"/>
              </a:lnSpc>
              <a:buNone/>
            </a:pPr>
            <a:r>
              <a:rPr lang="en-US" sz="240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K+</a:t>
            </a:r>
            <a:endParaRPr lang="en-US" sz="4800" dirty="0"/>
          </a:p>
        </p:txBody>
      </p:sp>
      <p:sp>
        <p:nvSpPr>
          <p:cNvPr id="18" name="Text 16"/>
          <p:cNvSpPr/>
          <p:nvPr/>
        </p:nvSpPr>
        <p:spPr>
          <a:xfrm>
            <a:off x="5238750" y="3557513"/>
            <a:ext cx="3757517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工况案例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5238750" y="3838501"/>
            <a:ext cx="3757517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EXPERT-ANNOTATED CASES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13287375" y="2535510"/>
            <a:ext cx="9525" cy="1612553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21" name="Text 19"/>
          <p:cNvSpPr/>
          <p:nvPr/>
        </p:nvSpPr>
        <p:spPr>
          <a:xfrm>
            <a:off x="9391650" y="2726010"/>
            <a:ext cx="3757517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集群算力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9391650" y="2940323"/>
            <a:ext cx="3757517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4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3,200</a:t>
            </a:r>
            <a:pPr algn="l" indent="0" marL="0">
              <a:lnSpc>
                <a:spcPct val="95000"/>
              </a:lnSpc>
              <a:buNone/>
            </a:pPr>
            <a:r>
              <a:rPr lang="en-US" sz="165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GPU·h</a:t>
            </a:r>
            <a:endParaRPr lang="en-US" sz="4800" dirty="0"/>
          </a:p>
        </p:txBody>
      </p:sp>
      <p:sp>
        <p:nvSpPr>
          <p:cNvPr id="23" name="Text 21"/>
          <p:cNvSpPr/>
          <p:nvPr/>
        </p:nvSpPr>
        <p:spPr>
          <a:xfrm>
            <a:off x="9391650" y="3557513"/>
            <a:ext cx="3757517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每炉精调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9391650" y="3838501"/>
            <a:ext cx="3757517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A800 / H800 CLUSTER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13544550" y="2726010"/>
            <a:ext cx="3767328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模型矩阵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3544550" y="2940323"/>
            <a:ext cx="3767328" cy="6171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4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</a:t>
            </a:r>
            <a:pPr algn="l" indent="0" marL="0">
              <a:lnSpc>
                <a:spcPct val="95000"/>
              </a:lnSpc>
              <a:buNone/>
            </a:pPr>
            <a:r>
              <a:rPr lang="en-US" sz="240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∶1</a:t>
            </a:r>
            <a:endParaRPr lang="en-US" sz="4800" dirty="0"/>
          </a:p>
        </p:txBody>
      </p:sp>
      <p:sp>
        <p:nvSpPr>
          <p:cNvPr id="27" name="Text 25"/>
          <p:cNvSpPr/>
          <p:nvPr/>
        </p:nvSpPr>
        <p:spPr>
          <a:xfrm>
            <a:off x="13544550" y="3557513"/>
            <a:ext cx="3767328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一炉一模型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13544550" y="3838501"/>
            <a:ext cx="3767328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PER-FURNACE FINE-TUNE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838200" y="4481438"/>
            <a:ext cx="970605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— 训练流水线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838200" y="4810051"/>
            <a:ext cx="942335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1" name="Shape 29"/>
          <p:cNvSpPr/>
          <p:nvPr/>
        </p:nvSpPr>
        <p:spPr>
          <a:xfrm>
            <a:off x="2399184" y="4819576"/>
            <a:ext cx="9525" cy="104775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2" name="Text 30"/>
          <p:cNvSpPr/>
          <p:nvPr/>
        </p:nvSpPr>
        <p:spPr>
          <a:xfrm>
            <a:off x="990600" y="4991026"/>
            <a:ext cx="1332384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i.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990600" y="5276776"/>
            <a:ext cx="1332384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原始信号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990600" y="5586338"/>
            <a:ext cx="1332384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RAW</a:t>
            </a:r>
            <a:endParaRPr lang="en-US" sz="675" dirty="0"/>
          </a:p>
        </p:txBody>
      </p:sp>
      <p:sp>
        <p:nvSpPr>
          <p:cNvPr id="35" name="Shape 33"/>
          <p:cNvSpPr/>
          <p:nvPr/>
        </p:nvSpPr>
        <p:spPr>
          <a:xfrm>
            <a:off x="3969767" y="4819576"/>
            <a:ext cx="9525" cy="104775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36" name="Text 34"/>
          <p:cNvSpPr/>
          <p:nvPr/>
        </p:nvSpPr>
        <p:spPr>
          <a:xfrm>
            <a:off x="2561109" y="4991026"/>
            <a:ext cx="1332458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ii.</a:t>
            </a:r>
            <a:endParaRPr lang="en-US" sz="1800" dirty="0"/>
          </a:p>
        </p:txBody>
      </p:sp>
      <p:sp>
        <p:nvSpPr>
          <p:cNvPr id="37" name="Text 35"/>
          <p:cNvSpPr/>
          <p:nvPr/>
        </p:nvSpPr>
        <p:spPr>
          <a:xfrm>
            <a:off x="2561109" y="5276776"/>
            <a:ext cx="133245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工况切分</a:t>
            </a:r>
            <a:endParaRPr lang="en-US" sz="1500" dirty="0"/>
          </a:p>
        </p:txBody>
      </p:sp>
      <p:sp>
        <p:nvSpPr>
          <p:cNvPr id="38" name="Text 36"/>
          <p:cNvSpPr/>
          <p:nvPr/>
        </p:nvSpPr>
        <p:spPr>
          <a:xfrm>
            <a:off x="2561109" y="5586338"/>
            <a:ext cx="1332458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SEGMENT</a:t>
            </a:r>
            <a:endParaRPr lang="en-US" sz="675" dirty="0"/>
          </a:p>
        </p:txBody>
      </p:sp>
      <p:sp>
        <p:nvSpPr>
          <p:cNvPr id="39" name="Shape 37"/>
          <p:cNvSpPr/>
          <p:nvPr/>
        </p:nvSpPr>
        <p:spPr>
          <a:xfrm>
            <a:off x="5540276" y="4819576"/>
            <a:ext cx="9525" cy="104775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0" name="Text 38"/>
          <p:cNvSpPr/>
          <p:nvPr/>
        </p:nvSpPr>
        <p:spPr>
          <a:xfrm>
            <a:off x="4131692" y="4991026"/>
            <a:ext cx="1332384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iii.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4131692" y="5276776"/>
            <a:ext cx="1332384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专家标注</a:t>
            </a:r>
            <a:endParaRPr lang="en-US" sz="1500" dirty="0"/>
          </a:p>
        </p:txBody>
      </p:sp>
      <p:sp>
        <p:nvSpPr>
          <p:cNvPr id="42" name="Text 40"/>
          <p:cNvSpPr/>
          <p:nvPr/>
        </p:nvSpPr>
        <p:spPr>
          <a:xfrm>
            <a:off x="4131692" y="5586338"/>
            <a:ext cx="1332384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ANNOTATE</a:t>
            </a:r>
            <a:endParaRPr lang="en-US" sz="675" dirty="0"/>
          </a:p>
        </p:txBody>
      </p:sp>
      <p:sp>
        <p:nvSpPr>
          <p:cNvPr id="43" name="Shape 41"/>
          <p:cNvSpPr/>
          <p:nvPr/>
        </p:nvSpPr>
        <p:spPr>
          <a:xfrm>
            <a:off x="7110859" y="4819576"/>
            <a:ext cx="9525" cy="104775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4" name="Text 42"/>
          <p:cNvSpPr/>
          <p:nvPr/>
        </p:nvSpPr>
        <p:spPr>
          <a:xfrm>
            <a:off x="5702201" y="4991026"/>
            <a:ext cx="1332458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iv.</a:t>
            </a:r>
            <a:endParaRPr lang="en-US" sz="1800" dirty="0"/>
          </a:p>
        </p:txBody>
      </p:sp>
      <p:sp>
        <p:nvSpPr>
          <p:cNvPr id="45" name="Text 43"/>
          <p:cNvSpPr/>
          <p:nvPr/>
        </p:nvSpPr>
        <p:spPr>
          <a:xfrm>
            <a:off x="5702201" y="5276776"/>
            <a:ext cx="133245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预训练</a:t>
            </a:r>
            <a:endParaRPr lang="en-US" sz="1500" dirty="0"/>
          </a:p>
        </p:txBody>
      </p:sp>
      <p:sp>
        <p:nvSpPr>
          <p:cNvPr id="46" name="Text 44"/>
          <p:cNvSpPr/>
          <p:nvPr/>
        </p:nvSpPr>
        <p:spPr>
          <a:xfrm>
            <a:off x="5702201" y="5586338"/>
            <a:ext cx="1332458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PRE-TRAIN</a:t>
            </a:r>
            <a:endParaRPr lang="en-US" sz="675" dirty="0"/>
          </a:p>
        </p:txBody>
      </p:sp>
      <p:sp>
        <p:nvSpPr>
          <p:cNvPr id="47" name="Shape 45"/>
          <p:cNvSpPr/>
          <p:nvPr/>
        </p:nvSpPr>
        <p:spPr>
          <a:xfrm>
            <a:off x="8681442" y="4819576"/>
            <a:ext cx="9525" cy="104775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8" name="Text 46"/>
          <p:cNvSpPr/>
          <p:nvPr/>
        </p:nvSpPr>
        <p:spPr>
          <a:xfrm>
            <a:off x="7272784" y="4991026"/>
            <a:ext cx="1332458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v.</a:t>
            </a:r>
            <a:endParaRPr lang="en-US" sz="1800" dirty="0"/>
          </a:p>
        </p:txBody>
      </p:sp>
      <p:sp>
        <p:nvSpPr>
          <p:cNvPr id="49" name="Text 47"/>
          <p:cNvSpPr/>
          <p:nvPr/>
        </p:nvSpPr>
        <p:spPr>
          <a:xfrm>
            <a:off x="7272784" y="5276776"/>
            <a:ext cx="133245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监督精调</a:t>
            </a:r>
            <a:endParaRPr lang="en-US" sz="1500" dirty="0"/>
          </a:p>
        </p:txBody>
      </p:sp>
      <p:sp>
        <p:nvSpPr>
          <p:cNvPr id="50" name="Text 48"/>
          <p:cNvSpPr/>
          <p:nvPr/>
        </p:nvSpPr>
        <p:spPr>
          <a:xfrm>
            <a:off x="7272784" y="5586338"/>
            <a:ext cx="1332458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SFT</a:t>
            </a:r>
            <a:endParaRPr lang="en-US" sz="675" dirty="0"/>
          </a:p>
        </p:txBody>
      </p:sp>
      <p:sp>
        <p:nvSpPr>
          <p:cNvPr id="51" name="Text 49"/>
          <p:cNvSpPr/>
          <p:nvPr/>
        </p:nvSpPr>
        <p:spPr>
          <a:xfrm>
            <a:off x="8843367" y="4991026"/>
            <a:ext cx="1341909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E5A23B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vi.</a:t>
            </a:r>
            <a:endParaRPr lang="en-US" sz="1800" dirty="0"/>
          </a:p>
        </p:txBody>
      </p:sp>
      <p:sp>
        <p:nvSpPr>
          <p:cNvPr id="52" name="Text 50"/>
          <p:cNvSpPr/>
          <p:nvPr/>
        </p:nvSpPr>
        <p:spPr>
          <a:xfrm>
            <a:off x="8843367" y="5276776"/>
            <a:ext cx="1341909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E5A23B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一炉精调</a:t>
            </a:r>
            <a:endParaRPr lang="en-US" sz="1500" dirty="0"/>
          </a:p>
        </p:txBody>
      </p:sp>
      <p:sp>
        <p:nvSpPr>
          <p:cNvPr id="53" name="Text 51"/>
          <p:cNvSpPr/>
          <p:nvPr/>
        </p:nvSpPr>
        <p:spPr>
          <a:xfrm>
            <a:off x="8843367" y="5586338"/>
            <a:ext cx="1341909" cy="147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675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PER-FURNACE</a:t>
            </a:r>
            <a:endParaRPr lang="en-US" sz="675" dirty="0"/>
          </a:p>
        </p:txBody>
      </p:sp>
      <p:sp>
        <p:nvSpPr>
          <p:cNvPr id="54" name="Text 52"/>
          <p:cNvSpPr/>
          <p:nvPr/>
        </p:nvSpPr>
        <p:spPr>
          <a:xfrm>
            <a:off x="838200" y="6076876"/>
            <a:ext cx="9706051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— 工况标注示例</a:t>
            </a:r>
            <a:endParaRPr lang="en-US" sz="900" dirty="0"/>
          </a:p>
        </p:txBody>
      </p:sp>
      <p:pic>
        <p:nvPicPr>
          <p:cNvPr id="5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329288"/>
            <a:ext cx="7239000" cy="1619250"/>
          </a:xfrm>
          <a:prstGeom prst="rect">
            <a:avLst/>
          </a:prstGeom>
        </p:spPr>
      </p:pic>
      <p:sp>
        <p:nvSpPr>
          <p:cNvPr id="56" name="Text 53"/>
          <p:cNvSpPr/>
          <p:nvPr/>
        </p:nvSpPr>
        <p:spPr>
          <a:xfrm>
            <a:off x="10718750" y="4481438"/>
            <a:ext cx="693290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— GPU 集群（A800 / H800）</a:t>
            </a:r>
            <a:endParaRPr lang="en-US" sz="900" dirty="0"/>
          </a:p>
        </p:txBody>
      </p:sp>
      <p:pic>
        <p:nvPicPr>
          <p:cNvPr id="5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750" y="4771951"/>
            <a:ext cx="4381500" cy="1524000"/>
          </a:xfrm>
          <a:prstGeom prst="rect">
            <a:avLst/>
          </a:prstGeom>
        </p:spPr>
      </p:pic>
      <p:sp>
        <p:nvSpPr>
          <p:cNvPr id="58" name="Text 54"/>
          <p:cNvSpPr/>
          <p:nvPr/>
        </p:nvSpPr>
        <p:spPr>
          <a:xfrm>
            <a:off x="10718750" y="6467401"/>
            <a:ext cx="6932904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62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FIG. — 数据飞轮</a:t>
            </a:r>
            <a:endParaRPr lang="en-US" sz="900" dirty="0"/>
          </a:p>
        </p:txBody>
      </p:sp>
      <p:pic>
        <p:nvPicPr>
          <p:cNvPr id="5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750" y="6757913"/>
            <a:ext cx="4381500" cy="1333500"/>
          </a:xfrm>
          <a:prstGeom prst="rect">
            <a:avLst/>
          </a:prstGeom>
        </p:spPr>
      </p:pic>
      <p:sp>
        <p:nvSpPr>
          <p:cNvPr id="60" name="Shape 55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61" name="Text 56"/>
          <p:cNvSpPr/>
          <p:nvPr/>
        </p:nvSpPr>
        <p:spPr>
          <a:xfrm>
            <a:off x="838200" y="9710738"/>
            <a:ext cx="1731318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VII 训练 · TRAINING</a:t>
            </a:r>
            <a:endParaRPr lang="en-US" sz="900" dirty="0"/>
          </a:p>
        </p:txBody>
      </p:sp>
      <p:sp>
        <p:nvSpPr>
          <p:cNvPr id="62" name="Text 57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1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8200" y="81915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3" name="Text 1"/>
          <p:cNvSpPr/>
          <p:nvPr/>
        </p:nvSpPr>
        <p:spPr>
          <a:xfrm>
            <a:off x="838200" y="457200"/>
            <a:ext cx="147518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60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恒熔工业 AI</a:t>
            </a: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2580084" y="473869"/>
            <a:ext cx="1240185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VIII. 数字孪生</a:t>
            </a:r>
            <a:endParaRPr lang="en-US" sz="975" dirty="0"/>
          </a:p>
        </p:txBody>
      </p:sp>
      <p:sp>
        <p:nvSpPr>
          <p:cNvPr id="5" name="Text 3"/>
          <p:cNvSpPr/>
          <p:nvPr/>
        </p:nvSpPr>
        <p:spPr>
          <a:xfrm>
            <a:off x="16773674" y="481012"/>
            <a:ext cx="75232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176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09 / 18</a:t>
            </a:r>
            <a:endParaRPr lang="en-US" sz="975" dirty="0"/>
          </a:p>
        </p:txBody>
      </p:sp>
      <p:sp>
        <p:nvSpPr>
          <p:cNvPr id="6" name="Text 4"/>
          <p:cNvSpPr/>
          <p:nvPr/>
        </p:nvSpPr>
        <p:spPr>
          <a:xfrm>
            <a:off x="838200" y="1285875"/>
            <a:ext cx="17109948" cy="2143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spc="312" kern="0" dirty="0">
                <a:solidFill>
                  <a:srgbClr val="C44A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可视化 · DIGITAL TWIN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838200" y="1671638"/>
            <a:ext cx="15697200" cy="11403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这不是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BI 大屏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。 是一台 </a:t>
            </a:r>
            <a:pPr algn="l" indent="0" marL="0">
              <a:lnSpc>
                <a:spcPct val="116000"/>
              </a:lnSpc>
              <a:buNone/>
            </a:pPr>
            <a:r>
              <a:rPr lang="en-US" sz="3450" i="1" spc="-17" kern="0" dirty="0">
                <a:solidFill>
                  <a:srgbClr val="C44A1F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可观察、可推演、可回放 </a:t>
            </a:r>
            <a:pPr algn="l" indent="0" marL="0">
              <a:lnSpc>
                <a:spcPct val="116000"/>
              </a:lnSpc>
              <a:buNone/>
            </a:pPr>
            <a:r>
              <a:rPr lang="en-US" sz="3450" b="1" spc="-17" kern="0" dirty="0">
                <a:solidFill>
                  <a:srgbClr val="18141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的孪生炉。</a:t>
            </a:r>
            <a:endParaRPr lang="en-US" sz="3450" dirty="0"/>
          </a:p>
        </p:txBody>
      </p:sp>
      <p:sp>
        <p:nvSpPr>
          <p:cNvPr id="8" name="Shape 6"/>
          <p:cNvSpPr/>
          <p:nvPr/>
        </p:nvSpPr>
        <p:spPr>
          <a:xfrm>
            <a:off x="838200" y="3372148"/>
            <a:ext cx="16611600" cy="6114752"/>
          </a:xfrm>
          <a:prstGeom prst="rect">
            <a:avLst/>
          </a:prstGeom>
          <a:solidFill>
            <a:srgbClr val="181410"/>
          </a:solidFill>
          <a:ln w="9525">
            <a:solidFill>
              <a:srgbClr val="18141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47725" y="3381673"/>
            <a:ext cx="2286000" cy="6743700"/>
          </a:xfrm>
          <a:prstGeom prst="rect">
            <a:avLst/>
          </a:prstGeom>
          <a:solidFill>
            <a:srgbClr val="15110E"/>
          </a:solidFill>
          <a:ln/>
        </p:spPr>
      </p:sp>
      <p:sp>
        <p:nvSpPr>
          <p:cNvPr id="10" name="Shape 8"/>
          <p:cNvSpPr/>
          <p:nvPr/>
        </p:nvSpPr>
        <p:spPr>
          <a:xfrm>
            <a:off x="3124200" y="3381673"/>
            <a:ext cx="9525" cy="67437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1" name="Text 9"/>
          <p:cNvSpPr/>
          <p:nvPr/>
        </p:nvSpPr>
        <p:spPr>
          <a:xfrm>
            <a:off x="1057275" y="3610273"/>
            <a:ext cx="19335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FURNACE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1057275" y="3767435"/>
            <a:ext cx="1933575" cy="3667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SAF·03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057275" y="4153198"/>
            <a:ext cx="19335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● LIVE · UTC+8 14:32:08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1057275" y="4443710"/>
            <a:ext cx="1857375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15" name="Text 13"/>
          <p:cNvSpPr/>
          <p:nvPr/>
        </p:nvSpPr>
        <p:spPr>
          <a:xfrm>
            <a:off x="1057275" y="46246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单位电耗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1057275" y="4815185"/>
            <a:ext cx="19335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10.14 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MWh/t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057275" y="517713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-2.4% vs 基准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1057275" y="548193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变压器负荷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1057275" y="5672435"/>
            <a:ext cx="19335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24.6 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MVA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057275" y="60343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87% 额定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1057275" y="63391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三相电流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1057275" y="6529685"/>
            <a:ext cx="193357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82·79·81 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kA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1057275" y="67963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三相平衡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1057275" y="71011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炉膛温度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1057275" y="7291685"/>
            <a:ext cx="19335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1,786 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℃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1057275" y="765363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▲ 14 ℃ / 1h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1057275" y="795843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本班产量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1057275" y="8148935"/>
            <a:ext cx="1933575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1ECE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142.6 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1057275" y="8510885"/>
            <a:ext cx="193357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达成 96.4%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3362325" y="3553123"/>
            <a:ext cx="552450" cy="266700"/>
          </a:xfrm>
          <a:prstGeom prst="rect">
            <a:avLst/>
          </a:prstGeom>
          <a:solidFill>
            <a:srgbClr val="C44A1F"/>
          </a:solidFill>
          <a:ln w="9525">
            <a:solidFill>
              <a:srgbClr val="C44A1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467100" y="3619798"/>
            <a:ext cx="4191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F1ECE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剖视图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3990975" y="3553123"/>
            <a:ext cx="552450" cy="266700"/>
          </a:xfrm>
          <a:prstGeom prst="rect">
            <a:avLst/>
          </a:prstGeom>
          <a:ln w="9525">
            <a:solidFill>
              <a:srgbClr val="2E282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095750" y="3619798"/>
            <a:ext cx="4191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俯视图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4619625" y="3553123"/>
            <a:ext cx="361950" cy="266700"/>
          </a:xfrm>
          <a:prstGeom prst="rect">
            <a:avLst/>
          </a:prstGeom>
          <a:ln w="9525">
            <a:solidFill>
              <a:srgbClr val="2E282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724400" y="3619798"/>
            <a:ext cx="2286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3D</a:t>
            </a:r>
            <a:endParaRPr lang="en-US" sz="750" dirty="0"/>
          </a:p>
        </p:txBody>
      </p:sp>
      <p:sp>
        <p:nvSpPr>
          <p:cNvPr id="36" name="Shape 34"/>
          <p:cNvSpPr/>
          <p:nvPr/>
        </p:nvSpPr>
        <p:spPr>
          <a:xfrm>
            <a:off x="5057775" y="3553123"/>
            <a:ext cx="438150" cy="266700"/>
          </a:xfrm>
          <a:prstGeom prst="rect">
            <a:avLst/>
          </a:prstGeom>
          <a:ln w="9525">
            <a:solidFill>
              <a:srgbClr val="2E282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162550" y="3619798"/>
            <a:ext cx="3048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回放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12011025" y="3626941"/>
            <a:ext cx="2419350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6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DIGITAL TWIN · SAF·03 · v2.4.1</a:t>
            </a:r>
            <a:endParaRPr lang="en-US" sz="750" dirty="0"/>
          </a:p>
        </p:txBody>
      </p:sp>
      <p:pic>
        <p:nvPicPr>
          <p:cNvPr id="3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2325" y="3610273"/>
            <a:ext cx="10991850" cy="6286500"/>
          </a:xfrm>
          <a:prstGeom prst="rect">
            <a:avLst/>
          </a:prstGeom>
        </p:spPr>
      </p:pic>
      <p:sp>
        <p:nvSpPr>
          <p:cNvPr id="40" name="Shape 37"/>
          <p:cNvSpPr/>
          <p:nvPr/>
        </p:nvSpPr>
        <p:spPr>
          <a:xfrm>
            <a:off x="14582775" y="3381673"/>
            <a:ext cx="2857500" cy="6743700"/>
          </a:xfrm>
          <a:prstGeom prst="rect">
            <a:avLst/>
          </a:prstGeom>
          <a:solidFill>
            <a:srgbClr val="15110E"/>
          </a:solidFill>
          <a:ln/>
        </p:spPr>
      </p:sp>
      <p:sp>
        <p:nvSpPr>
          <p:cNvPr id="41" name="Shape 38"/>
          <p:cNvSpPr/>
          <p:nvPr/>
        </p:nvSpPr>
        <p:spPr>
          <a:xfrm>
            <a:off x="14582775" y="3381673"/>
            <a:ext cx="9525" cy="6743700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2" name="Text 39"/>
          <p:cNvSpPr/>
          <p:nvPr/>
        </p:nvSpPr>
        <p:spPr>
          <a:xfrm>
            <a:off x="14801850" y="3610273"/>
            <a:ext cx="25050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AI ADVICE STREAM</a:t>
            </a:r>
            <a:endParaRPr lang="en-US" sz="750" dirty="0"/>
          </a:p>
        </p:txBody>
      </p:sp>
      <p:sp>
        <p:nvSpPr>
          <p:cNvPr id="43" name="Text 40"/>
          <p:cNvSpPr/>
          <p:nvPr/>
        </p:nvSpPr>
        <p:spPr>
          <a:xfrm>
            <a:off x="14801850" y="3767435"/>
            <a:ext cx="2505075" cy="2809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炉长助手 · 实时建议</a:t>
            </a:r>
            <a:endParaRPr lang="en-US" sz="1350" dirty="0"/>
          </a:p>
        </p:txBody>
      </p:sp>
      <p:sp>
        <p:nvSpPr>
          <p:cNvPr id="44" name="Shape 41"/>
          <p:cNvSpPr/>
          <p:nvPr/>
        </p:nvSpPr>
        <p:spPr>
          <a:xfrm>
            <a:off x="14801850" y="4162723"/>
            <a:ext cx="2428875" cy="9525"/>
          </a:xfrm>
          <a:prstGeom prst="rect">
            <a:avLst/>
          </a:prstGeom>
          <a:solidFill>
            <a:srgbClr val="2E2820"/>
          </a:solidFill>
          <a:ln/>
        </p:spPr>
      </p:sp>
      <p:sp>
        <p:nvSpPr>
          <p:cNvPr id="45" name="Shape 42"/>
          <p:cNvSpPr/>
          <p:nvPr/>
        </p:nvSpPr>
        <p:spPr>
          <a:xfrm>
            <a:off x="14801850" y="4324648"/>
            <a:ext cx="2428875" cy="1694929"/>
          </a:xfrm>
          <a:prstGeom prst="rect">
            <a:avLst/>
          </a:prstGeom>
          <a:solidFill>
            <a:srgbClr val="1F1611"/>
          </a:solidFill>
          <a:ln w="9525">
            <a:solidFill>
              <a:srgbClr val="C44A1F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14944725" y="4467523"/>
            <a:ext cx="30100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现在</a:t>
            </a:r>
            <a:endParaRPr lang="en-US" sz="750" dirty="0"/>
          </a:p>
        </p:txBody>
      </p:sp>
      <p:sp>
        <p:nvSpPr>
          <p:cNvPr id="47" name="Text 44"/>
          <p:cNvSpPr/>
          <p:nvPr/>
        </p:nvSpPr>
        <p:spPr>
          <a:xfrm>
            <a:off x="16716375" y="4474666"/>
            <a:ext cx="4476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14:32</a:t>
            </a:r>
            <a:endParaRPr lang="en-US" sz="750" dirty="0"/>
          </a:p>
        </p:txBody>
      </p:sp>
      <p:sp>
        <p:nvSpPr>
          <p:cNvPr id="48" name="Text 45"/>
          <p:cNvSpPr/>
          <p:nvPr/>
        </p:nvSpPr>
        <p:spPr>
          <a:xfrm>
            <a:off x="14944725" y="4677073"/>
            <a:ext cx="2219325" cy="2566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b="1" dirty="0">
                <a:solidFill>
                  <a:srgbClr val="F1ECE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建议 B 相电极 ↑ 30 mm</a:t>
            </a:r>
            <a:endParaRPr lang="en-US" sz="1275" dirty="0"/>
          </a:p>
        </p:txBody>
      </p:sp>
      <p:sp>
        <p:nvSpPr>
          <p:cNvPr id="49" name="Text 46"/>
          <p:cNvSpPr/>
          <p:nvPr/>
        </p:nvSpPr>
        <p:spPr>
          <a:xfrm>
            <a:off x="14944725" y="4952777"/>
            <a:ext cx="2219325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00" dirty="0">
                <a:solidFill>
                  <a:srgbClr val="8A817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三相电流偏差 +3.7%·料层下沉 8 mm·相似案例 #C-09</a:t>
            </a:r>
            <a:endParaRPr lang="en-US" sz="900" dirty="0"/>
          </a:p>
        </p:txBody>
      </p:sp>
      <p:sp>
        <p:nvSpPr>
          <p:cNvPr id="50" name="Text 47"/>
          <p:cNvSpPr/>
          <p:nvPr/>
        </p:nvSpPr>
        <p:spPr>
          <a:xfrm>
            <a:off x="14944725" y="5371877"/>
            <a:ext cx="221932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spc="99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置信度 </a:t>
            </a:r>
            <a:pPr algn="l" indent="0" marL="0">
              <a:buNone/>
            </a:pPr>
            <a:r>
              <a:rPr lang="en-US" sz="825" b="1" spc="99" kern="0" dirty="0">
                <a:solidFill>
                  <a:srgbClr val="F1ECE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92% </a:t>
            </a:r>
            <a:pPr algn="l" indent="0" marL="0">
              <a:buNone/>
            </a:pPr>
            <a:r>
              <a:rPr lang="en-US" sz="825" spc="99" kern="0" dirty="0">
                <a:solidFill>
                  <a:srgbClr val="E5A23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· 参考节电 1.4%</a:t>
            </a:r>
            <a:endParaRPr lang="en-US" sz="825" dirty="0"/>
          </a:p>
        </p:txBody>
      </p:sp>
      <p:sp>
        <p:nvSpPr>
          <p:cNvPr id="51" name="Shape 48"/>
          <p:cNvSpPr/>
          <p:nvPr/>
        </p:nvSpPr>
        <p:spPr>
          <a:xfrm>
            <a:off x="14944725" y="5610002"/>
            <a:ext cx="438150" cy="266700"/>
          </a:xfrm>
          <a:prstGeom prst="rect">
            <a:avLst/>
          </a:prstGeom>
          <a:solidFill>
            <a:srgbClr val="C44A1F"/>
          </a:solidFill>
          <a:ln w="9525">
            <a:solidFill>
              <a:srgbClr val="C44A1F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15049500" y="5676677"/>
            <a:ext cx="3048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F1ECE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采纳</a:t>
            </a:r>
            <a:endParaRPr lang="en-US" sz="750" dirty="0"/>
          </a:p>
        </p:txBody>
      </p:sp>
      <p:sp>
        <p:nvSpPr>
          <p:cNvPr id="53" name="Shape 50"/>
          <p:cNvSpPr/>
          <p:nvPr/>
        </p:nvSpPr>
        <p:spPr>
          <a:xfrm>
            <a:off x="15440025" y="5610002"/>
            <a:ext cx="438150" cy="266700"/>
          </a:xfrm>
          <a:prstGeom prst="rect">
            <a:avLst/>
          </a:prstGeom>
          <a:ln w="9525">
            <a:solidFill>
              <a:srgbClr val="3A332A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15544800" y="5676677"/>
            <a:ext cx="3048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BDB4A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推后</a:t>
            </a:r>
            <a:endParaRPr lang="en-US" sz="750" dirty="0"/>
          </a:p>
        </p:txBody>
      </p:sp>
      <p:sp>
        <p:nvSpPr>
          <p:cNvPr id="55" name="Shape 52"/>
          <p:cNvSpPr/>
          <p:nvPr/>
        </p:nvSpPr>
        <p:spPr>
          <a:xfrm>
            <a:off x="15935325" y="5610002"/>
            <a:ext cx="438150" cy="266700"/>
          </a:xfrm>
          <a:prstGeom prst="rect">
            <a:avLst/>
          </a:prstGeom>
          <a:ln w="9525">
            <a:solidFill>
              <a:srgbClr val="3A332A"/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16040100" y="5676677"/>
            <a:ext cx="30480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50" kern="0" dirty="0">
                <a:solidFill>
                  <a:srgbClr val="BDB4A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忽略</a:t>
            </a:r>
            <a:endParaRPr lang="en-US" sz="750" dirty="0"/>
          </a:p>
        </p:txBody>
      </p:sp>
      <p:sp>
        <p:nvSpPr>
          <p:cNvPr id="57" name="Shape 54"/>
          <p:cNvSpPr/>
          <p:nvPr/>
        </p:nvSpPr>
        <p:spPr>
          <a:xfrm>
            <a:off x="14801850" y="6171977"/>
            <a:ext cx="2428875" cy="942454"/>
          </a:xfrm>
          <a:prstGeom prst="rect">
            <a:avLst/>
          </a:prstGeom>
          <a:solidFill>
            <a:srgbClr val="181410"/>
          </a:solidFill>
          <a:ln w="9525">
            <a:solidFill>
              <a:srgbClr val="2E2820"/>
            </a:solidFill>
            <a:prstDash val="solid"/>
          </a:ln>
        </p:spPr>
      </p:sp>
      <p:sp>
        <p:nvSpPr>
          <p:cNvPr id="58" name="Text 55"/>
          <p:cNvSpPr/>
          <p:nvPr/>
        </p:nvSpPr>
        <p:spPr>
          <a:xfrm>
            <a:off x="14944725" y="6321996"/>
            <a:ext cx="4476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14:18</a:t>
            </a:r>
            <a:endParaRPr lang="en-US" sz="750" dirty="0"/>
          </a:p>
        </p:txBody>
      </p:sp>
      <p:sp>
        <p:nvSpPr>
          <p:cNvPr id="59" name="Text 56"/>
          <p:cNvSpPr/>
          <p:nvPr/>
        </p:nvSpPr>
        <p:spPr>
          <a:xfrm>
            <a:off x="16750605" y="6314852"/>
            <a:ext cx="41344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已采纳</a:t>
            </a:r>
            <a:endParaRPr lang="en-US" sz="750" dirty="0"/>
          </a:p>
        </p:txBody>
      </p:sp>
      <p:sp>
        <p:nvSpPr>
          <p:cNvPr id="60" name="Text 57"/>
          <p:cNvSpPr/>
          <p:nvPr/>
        </p:nvSpPr>
        <p:spPr>
          <a:xfrm>
            <a:off x="14944725" y="6524402"/>
            <a:ext cx="2219325" cy="2566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b="1" dirty="0">
                <a:solidFill>
                  <a:srgbClr val="BDB4A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A 相 ↓ 20 mm · C 相保持</a:t>
            </a:r>
            <a:endParaRPr lang="en-US" sz="1275" dirty="0"/>
          </a:p>
        </p:txBody>
      </p:sp>
      <p:sp>
        <p:nvSpPr>
          <p:cNvPr id="61" name="Text 58"/>
          <p:cNvSpPr/>
          <p:nvPr/>
        </p:nvSpPr>
        <p:spPr>
          <a:xfrm>
            <a:off x="14944725" y="6800106"/>
            <a:ext cx="2219325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00" dirty="0">
                <a:solidFill>
                  <a:srgbClr val="8A817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效果：单位电耗 -0.8%</a:t>
            </a:r>
            <a:endParaRPr lang="en-US" sz="900" dirty="0"/>
          </a:p>
        </p:txBody>
      </p:sp>
      <p:sp>
        <p:nvSpPr>
          <p:cNvPr id="62" name="Shape 59"/>
          <p:cNvSpPr/>
          <p:nvPr/>
        </p:nvSpPr>
        <p:spPr>
          <a:xfrm>
            <a:off x="14801850" y="7266831"/>
            <a:ext cx="2428875" cy="942454"/>
          </a:xfrm>
          <a:prstGeom prst="rect">
            <a:avLst/>
          </a:prstGeom>
          <a:solidFill>
            <a:srgbClr val="181410"/>
          </a:solidFill>
          <a:ln w="9525">
            <a:solidFill>
              <a:srgbClr val="2E2820"/>
            </a:solidFill>
            <a:prstDash val="solid"/>
          </a:ln>
        </p:spPr>
      </p:sp>
      <p:sp>
        <p:nvSpPr>
          <p:cNvPr id="63" name="Text 60"/>
          <p:cNvSpPr/>
          <p:nvPr/>
        </p:nvSpPr>
        <p:spPr>
          <a:xfrm>
            <a:off x="14944725" y="7416850"/>
            <a:ext cx="4476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13:55</a:t>
            </a:r>
            <a:endParaRPr lang="en-US" sz="750" dirty="0"/>
          </a:p>
        </p:txBody>
      </p:sp>
      <p:sp>
        <p:nvSpPr>
          <p:cNvPr id="64" name="Text 61"/>
          <p:cNvSpPr/>
          <p:nvPr/>
        </p:nvSpPr>
        <p:spPr>
          <a:xfrm>
            <a:off x="16863045" y="7409706"/>
            <a:ext cx="30100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参考</a:t>
            </a:r>
            <a:endParaRPr lang="en-US" sz="750" dirty="0"/>
          </a:p>
        </p:txBody>
      </p:sp>
      <p:sp>
        <p:nvSpPr>
          <p:cNvPr id="65" name="Text 62"/>
          <p:cNvSpPr/>
          <p:nvPr/>
        </p:nvSpPr>
        <p:spPr>
          <a:xfrm>
            <a:off x="14944725" y="7619256"/>
            <a:ext cx="2219325" cy="2566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b="1" dirty="0">
                <a:solidFill>
                  <a:srgbClr val="BDB4A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出铁前兆 · 预计 14:48 出铁</a:t>
            </a:r>
            <a:endParaRPr lang="en-US" sz="1275" dirty="0"/>
          </a:p>
        </p:txBody>
      </p:sp>
      <p:sp>
        <p:nvSpPr>
          <p:cNvPr id="66" name="Text 63"/>
          <p:cNvSpPr/>
          <p:nvPr/>
        </p:nvSpPr>
        <p:spPr>
          <a:xfrm>
            <a:off x="14944725" y="7894960"/>
            <a:ext cx="2219325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00" dirty="0">
                <a:solidFill>
                  <a:srgbClr val="8A817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料面状态接近案例 A-12</a:t>
            </a:r>
            <a:endParaRPr lang="en-US" sz="900" dirty="0"/>
          </a:p>
        </p:txBody>
      </p:sp>
      <p:sp>
        <p:nvSpPr>
          <p:cNvPr id="67" name="Shape 64"/>
          <p:cNvSpPr/>
          <p:nvPr/>
        </p:nvSpPr>
        <p:spPr>
          <a:xfrm>
            <a:off x="14801850" y="8361685"/>
            <a:ext cx="2428875" cy="942454"/>
          </a:xfrm>
          <a:prstGeom prst="rect">
            <a:avLst/>
          </a:prstGeom>
          <a:solidFill>
            <a:srgbClr val="181410"/>
          </a:solidFill>
          <a:ln w="9525">
            <a:solidFill>
              <a:srgbClr val="2E2820"/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14944725" y="8511704"/>
            <a:ext cx="447675" cy="157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8A817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13:32</a:t>
            </a:r>
            <a:endParaRPr lang="en-US" sz="750" dirty="0"/>
          </a:p>
        </p:txBody>
      </p:sp>
      <p:sp>
        <p:nvSpPr>
          <p:cNvPr id="69" name="Text 66"/>
          <p:cNvSpPr/>
          <p:nvPr/>
        </p:nvSpPr>
        <p:spPr>
          <a:xfrm>
            <a:off x="16750605" y="8504560"/>
            <a:ext cx="41344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spc="135" kern="0" dirty="0">
                <a:solidFill>
                  <a:srgbClr val="3D5A45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已采纳</a:t>
            </a:r>
            <a:endParaRPr lang="en-US" sz="750" dirty="0"/>
          </a:p>
        </p:txBody>
      </p:sp>
      <p:sp>
        <p:nvSpPr>
          <p:cNvPr id="70" name="Text 67"/>
          <p:cNvSpPr/>
          <p:nvPr/>
        </p:nvSpPr>
        <p:spPr>
          <a:xfrm>
            <a:off x="14944725" y="8714110"/>
            <a:ext cx="2219325" cy="2566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1275" b="1" dirty="0">
                <a:solidFill>
                  <a:srgbClr val="BDB4A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合料配比 +2.1%</a:t>
            </a:r>
            <a:endParaRPr lang="en-US" sz="1275" dirty="0"/>
          </a:p>
        </p:txBody>
      </p:sp>
      <p:sp>
        <p:nvSpPr>
          <p:cNvPr id="71" name="Text 68"/>
          <p:cNvSpPr/>
          <p:nvPr/>
        </p:nvSpPr>
        <p:spPr>
          <a:xfrm>
            <a:off x="14944725" y="8989814"/>
            <a:ext cx="2219325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00" dirty="0">
                <a:solidFill>
                  <a:srgbClr val="8A817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效果：吨电耗 -1.1%</a:t>
            </a:r>
            <a:endParaRPr lang="en-US" sz="900" dirty="0"/>
          </a:p>
        </p:txBody>
      </p:sp>
      <p:sp>
        <p:nvSpPr>
          <p:cNvPr id="72" name="Shape 69"/>
          <p:cNvSpPr/>
          <p:nvPr/>
        </p:nvSpPr>
        <p:spPr>
          <a:xfrm>
            <a:off x="838200" y="9486900"/>
            <a:ext cx="16611600" cy="9525"/>
          </a:xfrm>
          <a:prstGeom prst="rect">
            <a:avLst/>
          </a:prstGeom>
          <a:solidFill>
            <a:srgbClr val="C9C0AC"/>
          </a:solidFill>
          <a:ln/>
        </p:spPr>
      </p:sp>
      <p:sp>
        <p:nvSpPr>
          <p:cNvPr id="73" name="Text 70"/>
          <p:cNvSpPr/>
          <p:nvPr/>
        </p:nvSpPr>
        <p:spPr>
          <a:xfrm>
            <a:off x="838200" y="9710738"/>
            <a:ext cx="2165672" cy="1952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spc="144" kern="0" dirty="0">
                <a:solidFill>
                  <a:srgbClr val="837A66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VIII 孪生 · DIGITAL TWIN</a:t>
            </a:r>
            <a:endParaRPr lang="en-US" sz="900" dirty="0"/>
          </a:p>
        </p:txBody>
      </p:sp>
      <p:sp>
        <p:nvSpPr>
          <p:cNvPr id="74" name="Text 71"/>
          <p:cNvSpPr/>
          <p:nvPr/>
        </p:nvSpPr>
        <p:spPr>
          <a:xfrm>
            <a:off x="16047988" y="9629775"/>
            <a:ext cx="1478012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i="1" spc="27" kern="0" dirty="0">
                <a:solidFill>
                  <a:srgbClr val="181410"/>
                </a:solidFill>
                <a:latin typeface="Instrument Serif" pitchFamily="34" charset="0"/>
                <a:ea typeface="Instrument Serif" pitchFamily="34" charset="-122"/>
                <a:cs typeface="Instrument Serif" pitchFamily="34" charset="-120"/>
              </a:rPr>
              <a:t>EMC × 矿热炉 · 提案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2026-05-24T15:04:10Z</dcterms:created>
  <dcterms:modified xsi:type="dcterms:W3CDTF">2026-05-24T15:04:10Z</dcterms:modified>
</cp:coreProperties>
</file>